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Default Extension="doc" ContentType="application/msword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1" r:id="rId2"/>
    <p:sldMasterId id="2147483657" r:id="rId3"/>
    <p:sldMasterId id="2147483691" r:id="rId4"/>
  </p:sldMasterIdLst>
  <p:notesMasterIdLst>
    <p:notesMasterId r:id="rId37"/>
  </p:notesMasterIdLst>
  <p:sldIdLst>
    <p:sldId id="256" r:id="rId5"/>
    <p:sldId id="305" r:id="rId6"/>
    <p:sldId id="264" r:id="rId7"/>
    <p:sldId id="265" r:id="rId8"/>
    <p:sldId id="266" r:id="rId9"/>
    <p:sldId id="302" r:id="rId10"/>
    <p:sldId id="303" r:id="rId11"/>
    <p:sldId id="304" r:id="rId12"/>
    <p:sldId id="320" r:id="rId13"/>
    <p:sldId id="276" r:id="rId14"/>
    <p:sldId id="275" r:id="rId15"/>
    <p:sldId id="277" r:id="rId16"/>
    <p:sldId id="278" r:id="rId17"/>
    <p:sldId id="279" r:id="rId18"/>
    <p:sldId id="280" r:id="rId19"/>
    <p:sldId id="281" r:id="rId20"/>
    <p:sldId id="299" r:id="rId21"/>
    <p:sldId id="282" r:id="rId22"/>
    <p:sldId id="283" r:id="rId23"/>
    <p:sldId id="298" r:id="rId24"/>
    <p:sldId id="300" r:id="rId25"/>
    <p:sldId id="284" r:id="rId26"/>
    <p:sldId id="285" r:id="rId27"/>
    <p:sldId id="286" r:id="rId28"/>
    <p:sldId id="287" r:id="rId29"/>
    <p:sldId id="288" r:id="rId30"/>
    <p:sldId id="301" r:id="rId31"/>
    <p:sldId id="289" r:id="rId32"/>
    <p:sldId id="290" r:id="rId33"/>
    <p:sldId id="318" r:id="rId34"/>
    <p:sldId id="295" r:id="rId35"/>
    <p:sldId id="321" r:id="rId36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FFFFFF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1pPr>
    <a:lvl2pPr marL="457200" algn="l" defTabSz="449263" rtl="0" fontAlgn="base">
      <a:spcBef>
        <a:spcPct val="0"/>
      </a:spcBef>
      <a:spcAft>
        <a:spcPct val="0"/>
      </a:spcAft>
      <a:buClr>
        <a:srgbClr val="FFFFFF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2pPr>
    <a:lvl3pPr marL="914400" algn="l" defTabSz="449263" rtl="0" fontAlgn="base">
      <a:spcBef>
        <a:spcPct val="0"/>
      </a:spcBef>
      <a:spcAft>
        <a:spcPct val="0"/>
      </a:spcAft>
      <a:buClr>
        <a:srgbClr val="FFFFFF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3pPr>
    <a:lvl4pPr marL="1371600" algn="l" defTabSz="449263" rtl="0" fontAlgn="base">
      <a:spcBef>
        <a:spcPct val="0"/>
      </a:spcBef>
      <a:spcAft>
        <a:spcPct val="0"/>
      </a:spcAft>
      <a:buClr>
        <a:srgbClr val="FFFFFF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4pPr>
    <a:lvl5pPr marL="1828800" algn="l" defTabSz="449263" rtl="0" fontAlgn="base">
      <a:spcBef>
        <a:spcPct val="0"/>
      </a:spcBef>
      <a:spcAft>
        <a:spcPct val="0"/>
      </a:spcAft>
      <a:buClr>
        <a:srgbClr val="FFFFFF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992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4"/>
          <p:cNvSpPr>
            <a:spLocks noGrp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noProof="0" smtClean="0"/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0" y="8683625"/>
            <a:ext cx="29718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fld id="{86EBCE85-F0BB-49D2-B48C-2BEDA4F4A75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24DFE1D-1841-45C8-B578-352966207A1B}" type="slidenum">
              <a:rPr lang="en-GB" smtClean="0">
                <a:ea typeface="Lucida Sans Unicode" charset="0"/>
              </a:rPr>
              <a:pPr/>
              <a:t>1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3891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8916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8CE8960-01CE-45C0-817B-917962136868}" type="slidenum">
              <a:rPr lang="en-GB" smtClean="0">
                <a:ea typeface="Lucida Sans Unicode" charset="0"/>
              </a:rPr>
              <a:pPr/>
              <a:t>14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4813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8132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3DB4CCA-A24F-4E81-9097-767EF68A51CE}" type="slidenum">
              <a:rPr lang="en-GB" smtClean="0">
                <a:ea typeface="Lucida Sans Unicode" charset="0"/>
              </a:rPr>
              <a:pPr/>
              <a:t>15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4915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9156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B4D5219-EB68-4EA2-B139-54D862C55396}" type="slidenum">
              <a:rPr lang="en-GB" smtClean="0">
                <a:ea typeface="Lucida Sans Unicode" charset="0"/>
              </a:rPr>
              <a:pPr/>
              <a:t>16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5017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018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EA0EAEF-324C-4712-92F8-CBF66CB9D7C1}" type="slidenum">
              <a:rPr lang="en-GB" smtClean="0">
                <a:ea typeface="Lucida Sans Unicode" charset="0"/>
              </a:rPr>
              <a:pPr/>
              <a:t>17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5120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120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FA15BE1-4ED3-4A3D-AB1B-A62F9325B9E6}" type="slidenum">
              <a:rPr lang="en-GB" smtClean="0">
                <a:ea typeface="Lucida Sans Unicode" charset="0"/>
              </a:rPr>
              <a:pPr/>
              <a:t>18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5222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222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A77ED01-5580-427C-B477-9FF4B9B84CA7}" type="slidenum">
              <a:rPr lang="en-GB" smtClean="0">
                <a:ea typeface="Lucida Sans Unicode" charset="0"/>
              </a:rPr>
              <a:pPr/>
              <a:t>19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5325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3252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8F3EE22-8AC0-4230-8BAF-8898D1C33B58}" type="slidenum">
              <a:rPr lang="en-GB" smtClean="0">
                <a:ea typeface="Lucida Sans Unicode" charset="0"/>
              </a:rPr>
              <a:pPr/>
              <a:t>20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5427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4276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36D3F3E-6D4B-45FE-873F-EF9D01D913C0}" type="slidenum">
              <a:rPr lang="en-GB" smtClean="0">
                <a:ea typeface="Lucida Sans Unicode" charset="0"/>
              </a:rPr>
              <a:pPr/>
              <a:t>21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5529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530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D9AA012-7E11-4BD9-B3F0-FCFA7D93B72F}" type="slidenum">
              <a:rPr lang="en-GB" smtClean="0">
                <a:ea typeface="Lucida Sans Unicode" charset="0"/>
              </a:rPr>
              <a:pPr/>
              <a:t>22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5632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632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58F453B-5A60-4377-80D4-E5B94BBABE22}" type="slidenum">
              <a:rPr lang="en-GB" smtClean="0">
                <a:ea typeface="Lucida Sans Unicode" charset="0"/>
              </a:rPr>
              <a:pPr/>
              <a:t>23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5734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734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05D3965-5451-45FF-9C82-AFB6FE8E2B66}" type="slidenum">
              <a:rPr lang="en-GB" smtClean="0">
                <a:ea typeface="Lucida Sans Unicode" charset="0"/>
              </a:rPr>
              <a:pPr/>
              <a:t>3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3993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994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F0EDFFF-34D3-454A-B73C-6F55C945D82E}" type="slidenum">
              <a:rPr lang="en-GB" smtClean="0">
                <a:ea typeface="Lucida Sans Unicode" charset="0"/>
              </a:rPr>
              <a:pPr/>
              <a:t>24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5837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8372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8C47AFE-447D-4B4E-BD99-3ECA52679DC4}" type="slidenum">
              <a:rPr lang="en-GB" smtClean="0">
                <a:ea typeface="Lucida Sans Unicode" charset="0"/>
              </a:rPr>
              <a:pPr/>
              <a:t>25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5939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9396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23F3581-A768-4946-BE64-3D2106BC5C6D}" type="slidenum">
              <a:rPr lang="en-GB" smtClean="0">
                <a:ea typeface="Lucida Sans Unicode" charset="0"/>
              </a:rPr>
              <a:pPr/>
              <a:t>26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6041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042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644D233-F60C-4A07-B961-F1E63E9B825E}" type="slidenum">
              <a:rPr lang="en-GB" smtClean="0">
                <a:ea typeface="Lucida Sans Unicode" charset="0"/>
              </a:rPr>
              <a:pPr/>
              <a:t>27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6144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144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4415760-C5DA-4F99-9FB3-C7163201938F}" type="slidenum">
              <a:rPr lang="en-GB" smtClean="0">
                <a:ea typeface="Lucida Sans Unicode" charset="0"/>
              </a:rPr>
              <a:pPr/>
              <a:t>28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6246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246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B5779A6-236B-4808-AF02-A6D866D32C4B}" type="slidenum">
              <a:rPr lang="en-GB" smtClean="0">
                <a:ea typeface="Lucida Sans Unicode" charset="0"/>
              </a:rPr>
              <a:pPr/>
              <a:t>29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6349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3492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3AD0E37-06EE-4158-9A2A-52AEA9537B92}" type="slidenum">
              <a:rPr lang="en-GB" smtClean="0">
                <a:ea typeface="Lucida Sans Unicode" charset="0"/>
              </a:rPr>
              <a:pPr/>
              <a:t>31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6451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4516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8E0D613-5EA3-4E9B-A265-04CB38BA4015}" type="slidenum">
              <a:rPr lang="en-GB" smtClean="0">
                <a:ea typeface="Lucida Sans Unicode" charset="0"/>
              </a:rPr>
              <a:pPr/>
              <a:t>4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4096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096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770D33E-B8B5-4C17-9D35-E2E63CB3D0DB}" type="slidenum">
              <a:rPr lang="en-GB" smtClean="0">
                <a:ea typeface="Lucida Sans Unicode" charset="0"/>
              </a:rPr>
              <a:pPr/>
              <a:t>5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4198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198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B06DBBD-0332-4919-A619-F1BE27BB5778}" type="slidenum">
              <a:rPr lang="en-GB" smtClean="0">
                <a:ea typeface="Lucida Sans Unicode" charset="0"/>
              </a:rPr>
              <a:pPr/>
              <a:t>9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4301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solidFill>
            <a:srgbClr val="FFFFFF"/>
          </a:solidFill>
          <a:ln/>
        </p:spPr>
      </p:sp>
      <p:sp>
        <p:nvSpPr>
          <p:cNvPr id="43012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BEAC58C-7817-4955-96E7-331ED715EAA0}" type="slidenum">
              <a:rPr lang="en-GB" smtClean="0">
                <a:ea typeface="Lucida Sans Unicode" charset="0"/>
              </a:rPr>
              <a:pPr/>
              <a:t>10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4403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4036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48FFD5D-F8EA-4488-8153-70C5B511CC06}" type="slidenum">
              <a:rPr lang="en-GB" smtClean="0">
                <a:ea typeface="Lucida Sans Unicode" charset="0"/>
              </a:rPr>
              <a:pPr/>
              <a:t>11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4505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217C4CD-2398-4DBA-BB27-FAEB45FD4FBF}" type="slidenum">
              <a:rPr lang="en-GB" smtClean="0">
                <a:ea typeface="Lucida Sans Unicode" charset="0"/>
              </a:rPr>
              <a:pPr/>
              <a:t>12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4608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608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25E11D4-C80F-4801-AEE4-3D5CD954A939}" type="slidenum">
              <a:rPr lang="en-GB" smtClean="0">
                <a:ea typeface="Lucida Sans Unicode" charset="0"/>
              </a:rPr>
              <a:pPr/>
              <a:t>13</a:t>
            </a:fld>
            <a:endParaRPr lang="en-GB" smtClean="0">
              <a:ea typeface="Lucida Sans Unicode" charset="0"/>
            </a:endParaRPr>
          </a:p>
        </p:txBody>
      </p:sp>
      <p:sp>
        <p:nvSpPr>
          <p:cNvPr id="4710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710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AB30B-9861-4472-9697-3AD9C4AD23E9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177DE-5587-4F16-B23E-AEEAF86D0DAE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43700" y="512763"/>
            <a:ext cx="1941513" cy="58420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914400" y="512763"/>
            <a:ext cx="5676900" cy="58420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9C926-2812-40CC-942B-C57EB13B6FB8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5FC14-27FC-4127-8664-D8E71B11472E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69DBF-9868-4202-BA58-4CE8CE393FB5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95835-ADBE-4486-8A45-8C42CDF99EFD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914400" y="1784350"/>
            <a:ext cx="3808413" cy="457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875213" y="1784350"/>
            <a:ext cx="3810000" cy="457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ED835-B4F1-4BE3-8CC7-1CFE47A67E39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3FF02-42E5-4F08-9762-EA19E01DC9B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693CB-4B40-4596-8446-3E2D0EB968A9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D5A0C-24ED-4238-9A57-667381ED5965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91E82-FA91-4C4F-89DF-668BE025C46D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439A1-423A-4D1D-921E-EF76B4B95579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DDB5E-DE5C-419D-B5C2-176B80FF22BC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D676A-D903-4D73-B1C6-E5013F31069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43700" y="512763"/>
            <a:ext cx="1941513" cy="58420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914400" y="512763"/>
            <a:ext cx="5676900" cy="58420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22C1F-FCAB-441E-8C0A-E5052C35E19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914400" y="1784350"/>
            <a:ext cx="3808413" cy="457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875213" y="1784350"/>
            <a:ext cx="3810000" cy="457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F0335-E556-43FE-89EF-6E720D26642A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43700" y="512763"/>
            <a:ext cx="1941513" cy="58420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914400" y="512763"/>
            <a:ext cx="5676900" cy="58420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FABBB-536A-4FA3-9862-0BF3E54F845F}" type="datetimeFigureOut">
              <a:rPr lang="pt-BR"/>
              <a:pPr>
                <a:defRPr/>
              </a:pPr>
              <a:t>25/05/2010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C57EC-F703-40C4-8CDB-C51DB2730BFF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08790-C47F-4E98-A342-B6DEE4C748B8}" type="datetimeFigureOut">
              <a:rPr lang="pt-BR"/>
              <a:pPr>
                <a:defRPr/>
              </a:pPr>
              <a:t>25/05/2010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8595B-FB5A-46A7-97E2-8627A543133A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286D1-B52B-4484-8483-730346A22562}" type="datetimeFigureOut">
              <a:rPr lang="pt-BR"/>
              <a:pPr>
                <a:defRPr/>
              </a:pPr>
              <a:t>25/05/2010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8729B-BAA8-473F-A9A1-62EA285C47F8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2EF09-A936-46C9-8528-D00E79899113}" type="datetimeFigureOut">
              <a:rPr lang="pt-BR"/>
              <a:pPr>
                <a:defRPr/>
              </a:pPr>
              <a:t>25/05/2010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F9E33-6CD4-4D5F-9DE2-D8DF8F6AF7F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9F3A5-21AF-494D-ABD7-DFD5733912B9}" type="datetimeFigureOut">
              <a:rPr lang="pt-BR"/>
              <a:pPr>
                <a:defRPr/>
              </a:pPr>
              <a:t>25/05/2010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812C5-45D1-4FF9-89C8-332A0E2FC967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3A9B0-C906-497A-A2AC-FCB95822BD00}" type="datetimeFigureOut">
              <a:rPr lang="pt-BR"/>
              <a:pPr>
                <a:defRPr/>
              </a:pPr>
              <a:t>25/05/2010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0FADB-E5E5-4518-802F-5509436071A2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914400" y="1784350"/>
            <a:ext cx="3808413" cy="457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875213" y="1784350"/>
            <a:ext cx="3810000" cy="457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919B3-1191-420D-81DD-8C6BD240387F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DB283-9CEF-4751-B15B-55A7AB436593}" type="datetimeFigureOut">
              <a:rPr lang="pt-BR"/>
              <a:pPr>
                <a:defRPr/>
              </a:pPr>
              <a:t>25/05/2010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213E3-1551-4EAD-A4BC-437918C129B4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E13E-9078-4523-84E7-8FCA67BDD4E8}" type="datetimeFigureOut">
              <a:rPr lang="pt-BR"/>
              <a:pPr>
                <a:defRPr/>
              </a:pPr>
              <a:t>25/05/2010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CEAE7-E111-42EF-8995-D86CEE9743F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403B7-D7D3-46C2-B622-7EEB4E6B512A}" type="datetimeFigureOut">
              <a:rPr lang="pt-BR"/>
              <a:pPr>
                <a:defRPr/>
              </a:pPr>
              <a:t>25/05/2010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57718-E60B-495D-8FE1-46A1DCA99606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65599-7948-48C7-9352-EA1D7F21E3DC}" type="datetimeFigureOut">
              <a:rPr lang="pt-BR"/>
              <a:pPr>
                <a:defRPr/>
              </a:pPr>
              <a:t>25/05/2010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38D84-FDE0-4973-A114-A87467D0622C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A004B-D24E-44D1-9CB7-358B69D0C0A3}" type="datetimeFigureOut">
              <a:rPr lang="pt-BR"/>
              <a:pPr>
                <a:defRPr/>
              </a:pPr>
              <a:t>25/05/2010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EFF4B-E414-4653-9A36-D2A9D8298D9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95C2B-8294-4E7D-B08B-7E614F26D712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8406F-2A41-4F34-B8A8-9890ABFFE04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09545-C2F7-4B94-9F93-14867EACEDBE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56917-1A67-4F8D-8691-34565047EF75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3E9BF-4087-4BAC-906A-A1DDF18DEC7A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365125" cy="685482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55588" y="5046663"/>
            <a:ext cx="73025" cy="1692275"/>
          </a:xfrm>
          <a:prstGeom prst="rect">
            <a:avLst/>
          </a:prstGeom>
          <a:solidFill>
            <a:srgbClr val="C0504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5588" y="4797425"/>
            <a:ext cx="73025" cy="228600"/>
          </a:xfrm>
          <a:prstGeom prst="rect">
            <a:avLst/>
          </a:prstGeom>
          <a:solidFill>
            <a:srgbClr val="9BBB5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55588" y="4637088"/>
            <a:ext cx="73025" cy="138112"/>
          </a:xfrm>
          <a:prstGeom prst="rect">
            <a:avLst/>
          </a:prstGeom>
          <a:solidFill>
            <a:srgbClr val="1F497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55588" y="4541838"/>
            <a:ext cx="73025" cy="74612"/>
          </a:xfrm>
          <a:prstGeom prst="rect">
            <a:avLst/>
          </a:prstGeom>
          <a:solidFill>
            <a:srgbClr val="C0504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3083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512763"/>
            <a:ext cx="7770813" cy="1311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 para editar o formato do título de texto</a:t>
            </a:r>
          </a:p>
        </p:txBody>
      </p:sp>
      <p:sp>
        <p:nvSpPr>
          <p:cNvPr id="3084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784350"/>
            <a:ext cx="7770813" cy="4570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 para editar o formato do texto em estrutura de tópicos</a:t>
            </a:r>
          </a:p>
          <a:p>
            <a:pPr lvl="1"/>
            <a:r>
              <a:rPr lang="en-GB" smtClean="0"/>
              <a:t>Segundo Nível da Estrutura de Tópicos</a:t>
            </a:r>
          </a:p>
          <a:p>
            <a:pPr lvl="2"/>
            <a:r>
              <a:rPr lang="en-GB" smtClean="0"/>
              <a:t>Terceiro Nível da Estrutura de Tópicos</a:t>
            </a:r>
          </a:p>
          <a:p>
            <a:pPr lvl="3"/>
            <a:r>
              <a:rPr lang="en-GB" smtClean="0"/>
              <a:t>Quarto Nível da Estrutura de Tópicos</a:t>
            </a:r>
          </a:p>
          <a:p>
            <a:pPr lvl="4"/>
            <a:r>
              <a:rPr lang="en-GB" smtClean="0"/>
              <a:t>Quinto Nível da Estrutura de Tópicos</a:t>
            </a:r>
          </a:p>
          <a:p>
            <a:pPr lvl="4"/>
            <a:r>
              <a:rPr lang="en-GB" smtClean="0"/>
              <a:t>Sexto Nível da Estrutura de Tópicos</a:t>
            </a:r>
          </a:p>
          <a:p>
            <a:pPr lvl="4"/>
            <a:r>
              <a:rPr lang="en-GB" smtClean="0"/>
              <a:t>Sétimo Nível da Estrutura de Tópicos</a:t>
            </a:r>
          </a:p>
          <a:p>
            <a:pPr lvl="4"/>
            <a:r>
              <a:rPr lang="en-GB" smtClean="0"/>
              <a:t>Oitavo Nível da Estrutura de Tópicos</a:t>
            </a:r>
          </a:p>
          <a:p>
            <a:pPr lvl="4"/>
            <a:r>
              <a:rPr lang="en-GB" smtClean="0"/>
              <a:t>Nono Nível da Estrutura de Tópicos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6477000" y="6321425"/>
            <a:ext cx="21336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914400" y="6321425"/>
            <a:ext cx="55626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416675"/>
            <a:ext cx="4556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>
                <a:srgbClr val="EEECE1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EEECE1"/>
                </a:solidFill>
                <a:ea typeface="+mn-ea"/>
              </a:defRPr>
            </a:lvl1pPr>
          </a:lstStyle>
          <a:p>
            <a:pPr>
              <a:defRPr/>
            </a:pPr>
            <a:fld id="{F3707771-9A4A-4CB3-8F9A-9EDE8053E0A8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+mj-lt"/>
          <a:ea typeface="Lucida Sans Unicode" charset="0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ea typeface="Lucida Sans Unicode" charset="0"/>
          <a:cs typeface="Lucida Sans Unicode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ea typeface="Lucida Sans Unicode" charset="0"/>
          <a:cs typeface="Lucida Sans Unicode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ea typeface="Lucida Sans Unicode" charset="0"/>
          <a:cs typeface="Lucida Sans Unicode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ea typeface="Lucida Sans Unicode" charset="0"/>
          <a:cs typeface="Lucida Sans Unicode" charset="0"/>
        </a:defRPr>
      </a:lvl5pPr>
      <a:lvl6pPr marL="457200"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cs typeface="Lucida Sans Unicode" charset="0"/>
        </a:defRPr>
      </a:lvl6pPr>
      <a:lvl7pPr marL="914400"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cs typeface="Lucida Sans Unicode" charset="0"/>
        </a:defRPr>
      </a:lvl7pPr>
      <a:lvl8pPr marL="1371600"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cs typeface="Lucida Sans Unicode" charset="0"/>
        </a:defRPr>
      </a:lvl8pPr>
      <a:lvl9pPr marL="1828800"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cs typeface="Lucida Sans Unicode" charset="0"/>
        </a:defRPr>
      </a:lvl9pPr>
    </p:titleStyle>
    <p:bodyStyle>
      <a:lvl1pPr marL="409575" indent="-342900" algn="l" defTabSz="449263" rtl="0" eaLnBrk="0" fontAlgn="base" hangingPunct="0">
        <a:spcBef>
          <a:spcPts val="700"/>
        </a:spcBef>
        <a:spcAft>
          <a:spcPct val="0"/>
        </a:spcAft>
        <a:buClr>
          <a:srgbClr val="EEECE1"/>
        </a:buClr>
        <a:buSzPct val="95000"/>
        <a:buFont typeface="Wingdings" charset="2"/>
        <a:buChar char=""/>
        <a:defRPr sz="3000">
          <a:solidFill>
            <a:srgbClr val="FFFFFF"/>
          </a:solidFill>
          <a:latin typeface="+mn-lt"/>
          <a:ea typeface="Lucida Sans Unicode" charset="0"/>
          <a:cs typeface="+mn-cs"/>
        </a:defRPr>
      </a:lvl1pPr>
      <a:lvl2pPr marL="738188" indent="-284163" algn="l" defTabSz="449263" rtl="0" eaLnBrk="0" fontAlgn="base" hangingPunct="0">
        <a:spcBef>
          <a:spcPts val="650"/>
        </a:spcBef>
        <a:spcAft>
          <a:spcPct val="0"/>
        </a:spcAft>
        <a:buClr>
          <a:srgbClr val="C0504D"/>
        </a:buClr>
        <a:buSzPct val="90000"/>
        <a:buFont typeface="Wingdings" charset="2"/>
        <a:buChar char=""/>
        <a:defRPr sz="2600">
          <a:solidFill>
            <a:srgbClr val="FFFFFF"/>
          </a:solidFill>
          <a:latin typeface="+mn-lt"/>
          <a:ea typeface="Lucida Sans Unicode" charset="0"/>
          <a:cs typeface="+mn-cs"/>
        </a:defRPr>
      </a:lvl2pPr>
      <a:lvl3pPr marL="993775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C0504D"/>
        </a:buClr>
        <a:buSzPct val="100000"/>
        <a:buFont typeface="Wingdings 2" pitchFamily="16" charset="2"/>
        <a:buChar char=""/>
        <a:defRPr sz="2400">
          <a:solidFill>
            <a:srgbClr val="FFFFFF"/>
          </a:solidFill>
          <a:latin typeface="+mn-lt"/>
          <a:ea typeface="Lucida Sans Unicode" charset="0"/>
          <a:cs typeface="+mn-cs"/>
        </a:defRPr>
      </a:lvl3pPr>
      <a:lvl4pPr marL="1258888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9BBB59"/>
        </a:buClr>
        <a:buSzPct val="100000"/>
        <a:buFont typeface="Wingdings 3" pitchFamily="16" charset="2"/>
        <a:buChar char=""/>
        <a:defRPr sz="2200">
          <a:solidFill>
            <a:srgbClr val="FFFFFF"/>
          </a:solidFill>
          <a:latin typeface="+mn-lt"/>
          <a:ea typeface="Lucida Sans Unicode" charset="0"/>
          <a:cs typeface="+mn-cs"/>
        </a:defRPr>
      </a:lvl4pPr>
      <a:lvl5pPr marL="1479550" indent="-207963" algn="l" defTabSz="449263" rtl="0" eaLnBrk="0" fontAlgn="base" hangingPunct="0">
        <a:spcBef>
          <a:spcPts val="500"/>
        </a:spcBef>
        <a:spcAft>
          <a:spcPct val="0"/>
        </a:spcAft>
        <a:buClr>
          <a:srgbClr val="9BBB59"/>
        </a:buClr>
        <a:buSzPct val="100000"/>
        <a:buFont typeface="Wingdings 2" pitchFamily="16" charset="2"/>
        <a:buChar char=""/>
        <a:defRPr sz="2000">
          <a:solidFill>
            <a:srgbClr val="FFFFFF"/>
          </a:solidFill>
          <a:latin typeface="+mn-lt"/>
          <a:ea typeface="Lucida Sans Unicode" charset="0"/>
          <a:cs typeface="+mn-cs"/>
        </a:defRPr>
      </a:lvl5pPr>
      <a:lvl6pPr marL="1936750" indent="-207963" algn="l" defTabSz="449263" rtl="0" eaLnBrk="0" fontAlgn="base" hangingPunct="0">
        <a:spcBef>
          <a:spcPts val="500"/>
        </a:spcBef>
        <a:spcAft>
          <a:spcPct val="0"/>
        </a:spcAft>
        <a:buClr>
          <a:srgbClr val="9BBB59"/>
        </a:buClr>
        <a:buSzPct val="100000"/>
        <a:buFont typeface="Wingdings 2" pitchFamily="16" charset="2"/>
        <a:buChar char=""/>
        <a:defRPr sz="2000">
          <a:solidFill>
            <a:srgbClr val="FFFFFF"/>
          </a:solidFill>
          <a:latin typeface="+mn-lt"/>
          <a:cs typeface="+mn-cs"/>
        </a:defRPr>
      </a:lvl6pPr>
      <a:lvl7pPr marL="2393950" indent="-207963" algn="l" defTabSz="449263" rtl="0" eaLnBrk="0" fontAlgn="base" hangingPunct="0">
        <a:spcBef>
          <a:spcPts val="500"/>
        </a:spcBef>
        <a:spcAft>
          <a:spcPct val="0"/>
        </a:spcAft>
        <a:buClr>
          <a:srgbClr val="9BBB59"/>
        </a:buClr>
        <a:buSzPct val="100000"/>
        <a:buFont typeface="Wingdings 2" pitchFamily="16" charset="2"/>
        <a:buChar char=""/>
        <a:defRPr sz="2000">
          <a:solidFill>
            <a:srgbClr val="FFFFFF"/>
          </a:solidFill>
          <a:latin typeface="+mn-lt"/>
          <a:cs typeface="+mn-cs"/>
        </a:defRPr>
      </a:lvl7pPr>
      <a:lvl8pPr marL="2851150" indent="-207963" algn="l" defTabSz="449263" rtl="0" eaLnBrk="0" fontAlgn="base" hangingPunct="0">
        <a:spcBef>
          <a:spcPts val="500"/>
        </a:spcBef>
        <a:spcAft>
          <a:spcPct val="0"/>
        </a:spcAft>
        <a:buClr>
          <a:srgbClr val="9BBB59"/>
        </a:buClr>
        <a:buSzPct val="100000"/>
        <a:buFont typeface="Wingdings 2" pitchFamily="16" charset="2"/>
        <a:buChar char=""/>
        <a:defRPr sz="2000">
          <a:solidFill>
            <a:srgbClr val="FFFFFF"/>
          </a:solidFill>
          <a:latin typeface="+mn-lt"/>
          <a:cs typeface="+mn-cs"/>
        </a:defRPr>
      </a:lvl8pPr>
      <a:lvl9pPr marL="3308350" indent="-207963" algn="l" defTabSz="449263" rtl="0" eaLnBrk="0" fontAlgn="base" hangingPunct="0">
        <a:spcBef>
          <a:spcPts val="500"/>
        </a:spcBef>
        <a:spcAft>
          <a:spcPct val="0"/>
        </a:spcAft>
        <a:buClr>
          <a:srgbClr val="9BBB59"/>
        </a:buClr>
        <a:buSzPct val="100000"/>
        <a:buFont typeface="Wingdings 2" pitchFamily="16" charset="2"/>
        <a:buChar char="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365125" cy="685482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255588" y="5046663"/>
            <a:ext cx="73025" cy="1692275"/>
          </a:xfrm>
          <a:prstGeom prst="rect">
            <a:avLst/>
          </a:prstGeom>
          <a:solidFill>
            <a:srgbClr val="C0504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255588" y="4797425"/>
            <a:ext cx="73025" cy="228600"/>
          </a:xfrm>
          <a:prstGeom prst="rect">
            <a:avLst/>
          </a:prstGeom>
          <a:solidFill>
            <a:srgbClr val="9BBB5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255588" y="4637088"/>
            <a:ext cx="73025" cy="138112"/>
          </a:xfrm>
          <a:prstGeom prst="rect">
            <a:avLst/>
          </a:prstGeom>
          <a:solidFill>
            <a:srgbClr val="1F497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255588" y="4541838"/>
            <a:ext cx="73025" cy="74612"/>
          </a:xfrm>
          <a:prstGeom prst="rect">
            <a:avLst/>
          </a:prstGeom>
          <a:solidFill>
            <a:srgbClr val="C0504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4107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512763"/>
            <a:ext cx="7770813" cy="1311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 para editar o formato do título de texto</a:t>
            </a:r>
          </a:p>
        </p:txBody>
      </p:sp>
      <p:sp>
        <p:nvSpPr>
          <p:cNvPr id="4108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784350"/>
            <a:ext cx="7770813" cy="4570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 para editar o formato do texto em estrutura de tópicos</a:t>
            </a:r>
          </a:p>
          <a:p>
            <a:pPr lvl="1"/>
            <a:r>
              <a:rPr lang="en-GB" smtClean="0"/>
              <a:t>Segundo Nível da Estrutura de Tópicos</a:t>
            </a:r>
          </a:p>
          <a:p>
            <a:pPr lvl="2"/>
            <a:r>
              <a:rPr lang="en-GB" smtClean="0"/>
              <a:t>Terceiro Nível da Estrutura de Tópicos</a:t>
            </a:r>
          </a:p>
          <a:p>
            <a:pPr lvl="3"/>
            <a:r>
              <a:rPr lang="en-GB" smtClean="0"/>
              <a:t>Quarto Nível da Estrutura de Tópicos</a:t>
            </a:r>
          </a:p>
          <a:p>
            <a:pPr lvl="4"/>
            <a:r>
              <a:rPr lang="en-GB" smtClean="0"/>
              <a:t>Quinto Nível da Estrutura de Tópicos</a:t>
            </a:r>
          </a:p>
          <a:p>
            <a:pPr lvl="4"/>
            <a:r>
              <a:rPr lang="en-GB" smtClean="0"/>
              <a:t>Sexto Nível da Estrutura de Tópicos</a:t>
            </a:r>
          </a:p>
          <a:p>
            <a:pPr lvl="4"/>
            <a:r>
              <a:rPr lang="en-GB" smtClean="0"/>
              <a:t>Sétimo Nível da Estrutura de Tópicos</a:t>
            </a:r>
          </a:p>
          <a:p>
            <a:pPr lvl="4"/>
            <a:r>
              <a:rPr lang="en-GB" smtClean="0"/>
              <a:t>Oitavo Nível da Estrutura de Tópicos</a:t>
            </a:r>
          </a:p>
          <a:p>
            <a:pPr lvl="4"/>
            <a:r>
              <a:rPr lang="en-GB" smtClean="0"/>
              <a:t>Nono Nível da Estrutura de Tópicos</a:t>
            </a:r>
          </a:p>
        </p:txBody>
      </p:sp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6477000" y="6321425"/>
            <a:ext cx="21336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914400" y="6321425"/>
            <a:ext cx="55626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416675"/>
            <a:ext cx="4556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>
                <a:srgbClr val="EEECE1"/>
              </a:buClr>
              <a:defRPr sz="1200">
                <a:solidFill>
                  <a:srgbClr val="EEECE1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fld id="{561119A0-D1BC-4C74-AB68-350100305AA1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+mj-lt"/>
          <a:ea typeface="Lucida Sans Unicode" charset="0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ea typeface="Lucida Sans Unicode" charset="0"/>
          <a:cs typeface="Lucida Sans Unicode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ea typeface="Lucida Sans Unicode" charset="0"/>
          <a:cs typeface="Lucida Sans Unicode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ea typeface="Lucida Sans Unicode" charset="0"/>
          <a:cs typeface="Lucida Sans Unicode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ea typeface="Lucida Sans Unicode" charset="0"/>
          <a:cs typeface="Lucida Sans Unicode" charset="0"/>
        </a:defRPr>
      </a:lvl5pPr>
      <a:lvl6pPr marL="457200"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cs typeface="Lucida Sans Unicode" charset="0"/>
        </a:defRPr>
      </a:lvl6pPr>
      <a:lvl7pPr marL="914400"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cs typeface="Lucida Sans Unicode" charset="0"/>
        </a:defRPr>
      </a:lvl7pPr>
      <a:lvl8pPr marL="1371600"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cs typeface="Lucida Sans Unicode" charset="0"/>
        </a:defRPr>
      </a:lvl8pPr>
      <a:lvl9pPr marL="1828800"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cs typeface="Lucida Sans Unicode" charset="0"/>
        </a:defRPr>
      </a:lvl9pPr>
    </p:titleStyle>
    <p:bodyStyle>
      <a:lvl1pPr marL="409575" indent="-342900" algn="l" defTabSz="449263" rtl="0" eaLnBrk="0" fontAlgn="base" hangingPunct="0">
        <a:spcBef>
          <a:spcPts val="700"/>
        </a:spcBef>
        <a:spcAft>
          <a:spcPct val="0"/>
        </a:spcAft>
        <a:buClr>
          <a:srgbClr val="EEECE1"/>
        </a:buClr>
        <a:buSzPct val="95000"/>
        <a:buFont typeface="Wingdings" charset="2"/>
        <a:buChar char=""/>
        <a:defRPr sz="3000">
          <a:solidFill>
            <a:srgbClr val="FFFFFF"/>
          </a:solidFill>
          <a:latin typeface="+mn-lt"/>
          <a:ea typeface="Lucida Sans Unicode" charset="0"/>
          <a:cs typeface="+mn-cs"/>
        </a:defRPr>
      </a:lvl1pPr>
      <a:lvl2pPr marL="738188" indent="-284163" algn="l" defTabSz="449263" rtl="0" eaLnBrk="0" fontAlgn="base" hangingPunct="0">
        <a:spcBef>
          <a:spcPts val="650"/>
        </a:spcBef>
        <a:spcAft>
          <a:spcPct val="0"/>
        </a:spcAft>
        <a:buClr>
          <a:srgbClr val="C0504D"/>
        </a:buClr>
        <a:buSzPct val="90000"/>
        <a:buFont typeface="Wingdings" charset="2"/>
        <a:buChar char=""/>
        <a:defRPr sz="2600">
          <a:solidFill>
            <a:srgbClr val="FFFFFF"/>
          </a:solidFill>
          <a:latin typeface="+mn-lt"/>
          <a:ea typeface="Lucida Sans Unicode" charset="0"/>
          <a:cs typeface="+mn-cs"/>
        </a:defRPr>
      </a:lvl2pPr>
      <a:lvl3pPr marL="993775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C0504D"/>
        </a:buClr>
        <a:buSzPct val="100000"/>
        <a:buFont typeface="Wingdings 2" pitchFamily="16" charset="2"/>
        <a:buChar char=""/>
        <a:defRPr sz="2400">
          <a:solidFill>
            <a:srgbClr val="FFFFFF"/>
          </a:solidFill>
          <a:latin typeface="+mn-lt"/>
          <a:ea typeface="Lucida Sans Unicode" charset="0"/>
          <a:cs typeface="+mn-cs"/>
        </a:defRPr>
      </a:lvl3pPr>
      <a:lvl4pPr marL="1258888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9BBB59"/>
        </a:buClr>
        <a:buSzPct val="100000"/>
        <a:buFont typeface="Wingdings 3" pitchFamily="16" charset="2"/>
        <a:buChar char=""/>
        <a:defRPr sz="2200">
          <a:solidFill>
            <a:srgbClr val="FFFFFF"/>
          </a:solidFill>
          <a:latin typeface="+mn-lt"/>
          <a:ea typeface="Lucida Sans Unicode" charset="0"/>
          <a:cs typeface="+mn-cs"/>
        </a:defRPr>
      </a:lvl4pPr>
      <a:lvl5pPr marL="1479550" indent="-207963" algn="l" defTabSz="449263" rtl="0" eaLnBrk="0" fontAlgn="base" hangingPunct="0">
        <a:spcBef>
          <a:spcPts val="500"/>
        </a:spcBef>
        <a:spcAft>
          <a:spcPct val="0"/>
        </a:spcAft>
        <a:buClr>
          <a:srgbClr val="9BBB59"/>
        </a:buClr>
        <a:buSzPct val="100000"/>
        <a:buFont typeface="Wingdings 2" pitchFamily="16" charset="2"/>
        <a:buChar char=""/>
        <a:defRPr sz="2000">
          <a:solidFill>
            <a:srgbClr val="FFFFFF"/>
          </a:solidFill>
          <a:latin typeface="+mn-lt"/>
          <a:ea typeface="Lucida Sans Unicode" charset="0"/>
          <a:cs typeface="+mn-cs"/>
        </a:defRPr>
      </a:lvl5pPr>
      <a:lvl6pPr marL="1936750" indent="-207963" algn="l" defTabSz="449263" rtl="0" eaLnBrk="0" fontAlgn="base" hangingPunct="0">
        <a:spcBef>
          <a:spcPts val="500"/>
        </a:spcBef>
        <a:spcAft>
          <a:spcPct val="0"/>
        </a:spcAft>
        <a:buClr>
          <a:srgbClr val="9BBB59"/>
        </a:buClr>
        <a:buSzPct val="100000"/>
        <a:buFont typeface="Wingdings 2" pitchFamily="16" charset="2"/>
        <a:buChar char=""/>
        <a:defRPr sz="2000">
          <a:solidFill>
            <a:srgbClr val="FFFFFF"/>
          </a:solidFill>
          <a:latin typeface="+mn-lt"/>
          <a:cs typeface="+mn-cs"/>
        </a:defRPr>
      </a:lvl6pPr>
      <a:lvl7pPr marL="2393950" indent="-207963" algn="l" defTabSz="449263" rtl="0" eaLnBrk="0" fontAlgn="base" hangingPunct="0">
        <a:spcBef>
          <a:spcPts val="500"/>
        </a:spcBef>
        <a:spcAft>
          <a:spcPct val="0"/>
        </a:spcAft>
        <a:buClr>
          <a:srgbClr val="9BBB59"/>
        </a:buClr>
        <a:buSzPct val="100000"/>
        <a:buFont typeface="Wingdings 2" pitchFamily="16" charset="2"/>
        <a:buChar char=""/>
        <a:defRPr sz="2000">
          <a:solidFill>
            <a:srgbClr val="FFFFFF"/>
          </a:solidFill>
          <a:latin typeface="+mn-lt"/>
          <a:cs typeface="+mn-cs"/>
        </a:defRPr>
      </a:lvl7pPr>
      <a:lvl8pPr marL="2851150" indent="-207963" algn="l" defTabSz="449263" rtl="0" eaLnBrk="0" fontAlgn="base" hangingPunct="0">
        <a:spcBef>
          <a:spcPts val="500"/>
        </a:spcBef>
        <a:spcAft>
          <a:spcPct val="0"/>
        </a:spcAft>
        <a:buClr>
          <a:srgbClr val="9BBB59"/>
        </a:buClr>
        <a:buSzPct val="100000"/>
        <a:buFont typeface="Wingdings 2" pitchFamily="16" charset="2"/>
        <a:buChar char=""/>
        <a:defRPr sz="2000">
          <a:solidFill>
            <a:srgbClr val="FFFFFF"/>
          </a:solidFill>
          <a:latin typeface="+mn-lt"/>
          <a:cs typeface="+mn-cs"/>
        </a:defRPr>
      </a:lvl8pPr>
      <a:lvl9pPr marL="3308350" indent="-207963" algn="l" defTabSz="449263" rtl="0" eaLnBrk="0" fontAlgn="base" hangingPunct="0">
        <a:spcBef>
          <a:spcPts val="500"/>
        </a:spcBef>
        <a:spcAft>
          <a:spcPct val="0"/>
        </a:spcAft>
        <a:buClr>
          <a:srgbClr val="9BBB59"/>
        </a:buClr>
        <a:buSzPct val="100000"/>
        <a:buFont typeface="Wingdings 2" pitchFamily="16" charset="2"/>
        <a:buChar char="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365125" cy="685482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55588" y="5046663"/>
            <a:ext cx="73025" cy="1692275"/>
          </a:xfrm>
          <a:prstGeom prst="rect">
            <a:avLst/>
          </a:prstGeom>
          <a:solidFill>
            <a:srgbClr val="C0504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55588" y="4797425"/>
            <a:ext cx="73025" cy="228600"/>
          </a:xfrm>
          <a:prstGeom prst="rect">
            <a:avLst/>
          </a:prstGeom>
          <a:solidFill>
            <a:srgbClr val="9BBB5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55588" y="4637088"/>
            <a:ext cx="73025" cy="138112"/>
          </a:xfrm>
          <a:prstGeom prst="rect">
            <a:avLst/>
          </a:prstGeom>
          <a:solidFill>
            <a:srgbClr val="1F497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255588" y="4541838"/>
            <a:ext cx="73025" cy="74612"/>
          </a:xfrm>
          <a:prstGeom prst="rect">
            <a:avLst/>
          </a:prstGeom>
          <a:solidFill>
            <a:srgbClr val="C0504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513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512763"/>
            <a:ext cx="7770813" cy="1311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 para editar o formato do título de texto</a:t>
            </a:r>
          </a:p>
        </p:txBody>
      </p:sp>
      <p:sp>
        <p:nvSpPr>
          <p:cNvPr id="51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784350"/>
            <a:ext cx="7770813" cy="4570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 para editar o formato do texto em estrutura de tópicos</a:t>
            </a:r>
          </a:p>
          <a:p>
            <a:pPr lvl="1"/>
            <a:r>
              <a:rPr lang="en-GB" smtClean="0"/>
              <a:t>Segundo Nível da Estrutura de Tópicos</a:t>
            </a:r>
          </a:p>
          <a:p>
            <a:pPr lvl="2"/>
            <a:r>
              <a:rPr lang="en-GB" smtClean="0"/>
              <a:t>Terceiro Nível da Estrutura de Tópicos</a:t>
            </a:r>
          </a:p>
          <a:p>
            <a:pPr lvl="3"/>
            <a:r>
              <a:rPr lang="en-GB" smtClean="0"/>
              <a:t>Quarto Nível da Estrutura de Tópicos</a:t>
            </a:r>
          </a:p>
          <a:p>
            <a:pPr lvl="4"/>
            <a:r>
              <a:rPr lang="en-GB" smtClean="0"/>
              <a:t>Quinto Nível da Estrutura de Tópicos</a:t>
            </a:r>
          </a:p>
          <a:p>
            <a:pPr lvl="4"/>
            <a:r>
              <a:rPr lang="en-GB" smtClean="0"/>
              <a:t>Sexto Nível da Estrutura de Tópicos</a:t>
            </a:r>
          </a:p>
          <a:p>
            <a:pPr lvl="4"/>
            <a:r>
              <a:rPr lang="en-GB" smtClean="0"/>
              <a:t>Sétimo Nível da Estrutura de Tópicos</a:t>
            </a:r>
          </a:p>
          <a:p>
            <a:pPr lvl="4"/>
            <a:r>
              <a:rPr lang="en-GB" smtClean="0"/>
              <a:t>Oitavo Nível da Estrutura de Tópicos</a:t>
            </a:r>
          </a:p>
          <a:p>
            <a:pPr lvl="4"/>
            <a:r>
              <a:rPr lang="en-GB" smtClean="0"/>
              <a:t>Nono Nível da Estrutura de Tópicos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6477000" y="6321425"/>
            <a:ext cx="21336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914400" y="6321425"/>
            <a:ext cx="55626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+mj-lt"/>
          <a:ea typeface="Lucida Sans Unicode" charset="0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ea typeface="Lucida Sans Unicode" charset="0"/>
          <a:cs typeface="Lucida Sans Unicode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ea typeface="Lucida Sans Unicode" charset="0"/>
          <a:cs typeface="Lucida Sans Unicode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ea typeface="Lucida Sans Unicode" charset="0"/>
          <a:cs typeface="Lucida Sans Unicode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ea typeface="Lucida Sans Unicode" charset="0"/>
          <a:cs typeface="Lucida Sans Unicode" charset="0"/>
        </a:defRPr>
      </a:lvl5pPr>
      <a:lvl6pPr marL="457200"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cs typeface="Lucida Sans Unicode" charset="0"/>
        </a:defRPr>
      </a:lvl6pPr>
      <a:lvl7pPr marL="914400"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cs typeface="Lucida Sans Unicode" charset="0"/>
        </a:defRPr>
      </a:lvl7pPr>
      <a:lvl8pPr marL="1371600"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cs typeface="Lucida Sans Unicode" charset="0"/>
        </a:defRPr>
      </a:lvl8pPr>
      <a:lvl9pPr marL="1828800" algn="l" defTabSz="449263" rtl="0" eaLnBrk="0" fontAlgn="base" hangingPunct="0">
        <a:spcBef>
          <a:spcPct val="0"/>
        </a:spcBef>
        <a:spcAft>
          <a:spcPct val="0"/>
        </a:spcAft>
        <a:buClr>
          <a:srgbClr val="F4F1DA"/>
        </a:buClr>
        <a:buSzPct val="100000"/>
        <a:buFont typeface="Consolas" pitchFamily="49" charset="0"/>
        <a:defRPr sz="4000">
          <a:solidFill>
            <a:srgbClr val="F4F1DA"/>
          </a:solidFill>
          <a:latin typeface="Consolas" pitchFamily="49" charset="0"/>
          <a:cs typeface="Lucida Sans Unicode" charset="0"/>
        </a:defRPr>
      </a:lvl9pPr>
    </p:titleStyle>
    <p:bodyStyle>
      <a:lvl1pPr marL="409575" indent="-342900" algn="l" defTabSz="449263" rtl="0" eaLnBrk="0" fontAlgn="base" hangingPunct="0">
        <a:spcBef>
          <a:spcPts val="700"/>
        </a:spcBef>
        <a:spcAft>
          <a:spcPct val="0"/>
        </a:spcAft>
        <a:buClr>
          <a:srgbClr val="EEECE1"/>
        </a:buClr>
        <a:buSzPct val="95000"/>
        <a:buFont typeface="Wingdings" charset="2"/>
        <a:buChar char=""/>
        <a:defRPr sz="3000">
          <a:solidFill>
            <a:srgbClr val="FFFFFF"/>
          </a:solidFill>
          <a:latin typeface="+mn-lt"/>
          <a:ea typeface="Lucida Sans Unicode" charset="0"/>
          <a:cs typeface="+mn-cs"/>
        </a:defRPr>
      </a:lvl1pPr>
      <a:lvl2pPr marL="738188" indent="-284163" algn="l" defTabSz="449263" rtl="0" eaLnBrk="0" fontAlgn="base" hangingPunct="0">
        <a:spcBef>
          <a:spcPts val="650"/>
        </a:spcBef>
        <a:spcAft>
          <a:spcPct val="0"/>
        </a:spcAft>
        <a:buClr>
          <a:srgbClr val="C0504D"/>
        </a:buClr>
        <a:buSzPct val="90000"/>
        <a:buFont typeface="Wingdings" charset="2"/>
        <a:buChar char=""/>
        <a:defRPr sz="2600">
          <a:solidFill>
            <a:srgbClr val="FFFFFF"/>
          </a:solidFill>
          <a:latin typeface="+mn-lt"/>
          <a:ea typeface="Lucida Sans Unicode" charset="0"/>
          <a:cs typeface="+mn-cs"/>
        </a:defRPr>
      </a:lvl2pPr>
      <a:lvl3pPr marL="993775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C0504D"/>
        </a:buClr>
        <a:buSzPct val="100000"/>
        <a:buFont typeface="Wingdings 2" pitchFamily="16" charset="2"/>
        <a:buChar char=""/>
        <a:defRPr sz="2400">
          <a:solidFill>
            <a:srgbClr val="FFFFFF"/>
          </a:solidFill>
          <a:latin typeface="+mn-lt"/>
          <a:ea typeface="Lucida Sans Unicode" charset="0"/>
          <a:cs typeface="+mn-cs"/>
        </a:defRPr>
      </a:lvl3pPr>
      <a:lvl4pPr marL="1258888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9BBB59"/>
        </a:buClr>
        <a:buSzPct val="100000"/>
        <a:buFont typeface="Wingdings 3" pitchFamily="16" charset="2"/>
        <a:buChar char=""/>
        <a:defRPr sz="2200">
          <a:solidFill>
            <a:srgbClr val="FFFFFF"/>
          </a:solidFill>
          <a:latin typeface="+mn-lt"/>
          <a:ea typeface="Lucida Sans Unicode" charset="0"/>
          <a:cs typeface="+mn-cs"/>
        </a:defRPr>
      </a:lvl4pPr>
      <a:lvl5pPr marL="1479550" indent="-207963" algn="l" defTabSz="449263" rtl="0" eaLnBrk="0" fontAlgn="base" hangingPunct="0">
        <a:spcBef>
          <a:spcPts val="500"/>
        </a:spcBef>
        <a:spcAft>
          <a:spcPct val="0"/>
        </a:spcAft>
        <a:buClr>
          <a:srgbClr val="9BBB59"/>
        </a:buClr>
        <a:buSzPct val="100000"/>
        <a:buFont typeface="Wingdings 2" pitchFamily="16" charset="2"/>
        <a:buChar char=""/>
        <a:defRPr sz="2000">
          <a:solidFill>
            <a:srgbClr val="FFFFFF"/>
          </a:solidFill>
          <a:latin typeface="+mn-lt"/>
          <a:ea typeface="Lucida Sans Unicode" charset="0"/>
          <a:cs typeface="+mn-cs"/>
        </a:defRPr>
      </a:lvl5pPr>
      <a:lvl6pPr marL="1936750" indent="-207963" algn="l" defTabSz="449263" rtl="0" eaLnBrk="0" fontAlgn="base" hangingPunct="0">
        <a:spcBef>
          <a:spcPts val="500"/>
        </a:spcBef>
        <a:spcAft>
          <a:spcPct val="0"/>
        </a:spcAft>
        <a:buClr>
          <a:srgbClr val="9BBB59"/>
        </a:buClr>
        <a:buSzPct val="100000"/>
        <a:buFont typeface="Wingdings 2" pitchFamily="16" charset="2"/>
        <a:buChar char=""/>
        <a:defRPr sz="2000">
          <a:solidFill>
            <a:srgbClr val="FFFFFF"/>
          </a:solidFill>
          <a:latin typeface="+mn-lt"/>
          <a:cs typeface="+mn-cs"/>
        </a:defRPr>
      </a:lvl6pPr>
      <a:lvl7pPr marL="2393950" indent="-207963" algn="l" defTabSz="449263" rtl="0" eaLnBrk="0" fontAlgn="base" hangingPunct="0">
        <a:spcBef>
          <a:spcPts val="500"/>
        </a:spcBef>
        <a:spcAft>
          <a:spcPct val="0"/>
        </a:spcAft>
        <a:buClr>
          <a:srgbClr val="9BBB59"/>
        </a:buClr>
        <a:buSzPct val="100000"/>
        <a:buFont typeface="Wingdings 2" pitchFamily="16" charset="2"/>
        <a:buChar char=""/>
        <a:defRPr sz="2000">
          <a:solidFill>
            <a:srgbClr val="FFFFFF"/>
          </a:solidFill>
          <a:latin typeface="+mn-lt"/>
          <a:cs typeface="+mn-cs"/>
        </a:defRPr>
      </a:lvl7pPr>
      <a:lvl8pPr marL="2851150" indent="-207963" algn="l" defTabSz="449263" rtl="0" eaLnBrk="0" fontAlgn="base" hangingPunct="0">
        <a:spcBef>
          <a:spcPts val="500"/>
        </a:spcBef>
        <a:spcAft>
          <a:spcPct val="0"/>
        </a:spcAft>
        <a:buClr>
          <a:srgbClr val="9BBB59"/>
        </a:buClr>
        <a:buSzPct val="100000"/>
        <a:buFont typeface="Wingdings 2" pitchFamily="16" charset="2"/>
        <a:buChar char=""/>
        <a:defRPr sz="2000">
          <a:solidFill>
            <a:srgbClr val="FFFFFF"/>
          </a:solidFill>
          <a:latin typeface="+mn-lt"/>
          <a:cs typeface="+mn-cs"/>
        </a:defRPr>
      </a:lvl8pPr>
      <a:lvl9pPr marL="3308350" indent="-207963" algn="l" defTabSz="449263" rtl="0" eaLnBrk="0" fontAlgn="base" hangingPunct="0">
        <a:spcBef>
          <a:spcPts val="500"/>
        </a:spcBef>
        <a:spcAft>
          <a:spcPct val="0"/>
        </a:spcAft>
        <a:buClr>
          <a:srgbClr val="9BBB59"/>
        </a:buClr>
        <a:buSzPct val="100000"/>
        <a:buFont typeface="Wingdings 2" pitchFamily="16" charset="2"/>
        <a:buChar char="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614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fld id="{078489A4-C2DD-4224-A80F-4389E82EE3AD}" type="datetimeFigureOut">
              <a:rPr lang="pt-BR"/>
              <a:pPr>
                <a:defRPr/>
              </a:pPr>
              <a:t>25/05/2010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fld id="{8717F1E6-E383-4D7A-8A19-34B790D7DD05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mailto:saudemental.ba@gmail.com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Documento_do_Microsoft_Office_Word_97_-_20031.doc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914400" y="4343400"/>
            <a:ext cx="7772400" cy="1974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914400" y="2835275"/>
            <a:ext cx="7772400" cy="1508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786063" y="2214563"/>
            <a:ext cx="6143625" cy="587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>
                <a:srgbClr val="00206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GB" sz="3200" b="1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  <a:ea typeface="+mn-ea"/>
              <a:cs typeface="Times New Roman" pitchFamily="16" charset="0"/>
            </a:endParaRPr>
          </a:p>
        </p:txBody>
      </p:sp>
      <p:pic>
        <p:nvPicPr>
          <p:cNvPr id="717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28625"/>
            <a:ext cx="9144000" cy="646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ângulo 7"/>
          <p:cNvSpPr/>
          <p:nvPr/>
        </p:nvSpPr>
        <p:spPr>
          <a:xfrm>
            <a:off x="857250" y="5500688"/>
            <a:ext cx="7572375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800" b="1" dirty="0">
                <a:solidFill>
                  <a:srgbClr val="FF0000"/>
                </a:solidFill>
              </a:rPr>
              <a:t>SALVADOR, 24 a 26 de MAIO de 2010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611188" y="115888"/>
            <a:ext cx="8351837" cy="1252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>
              <a:buClr>
                <a:srgbClr val="FFFF00"/>
              </a:buClr>
              <a:buFont typeface="Garamond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800" b="1">
                <a:solidFill>
                  <a:srgbClr val="FFFF00"/>
                </a:solidFill>
                <a:latin typeface="Garamond" pitchFamily="16" charset="0"/>
              </a:rPr>
              <a:t>REDE DE SAÚDE MENTAL </a:t>
            </a:r>
            <a:br>
              <a:rPr lang="en-GB" sz="3800" b="1">
                <a:solidFill>
                  <a:srgbClr val="FFFF00"/>
                </a:solidFill>
                <a:latin typeface="Garamond" pitchFamily="16" charset="0"/>
              </a:rPr>
            </a:br>
            <a:r>
              <a:rPr lang="en-GB" sz="3800" b="1">
                <a:solidFill>
                  <a:srgbClr val="FFFF00"/>
                </a:solidFill>
                <a:latin typeface="Garamond" pitchFamily="16" charset="0"/>
              </a:rPr>
              <a:t>OUTROS DISPOSITIVOS</a:t>
            </a:r>
          </a:p>
        </p:txBody>
      </p:sp>
      <p:grpSp>
        <p:nvGrpSpPr>
          <p:cNvPr id="14339" name="Group 2"/>
          <p:cNvGrpSpPr>
            <a:grpSpLocks/>
          </p:cNvGrpSpPr>
          <p:nvPr/>
        </p:nvGrpSpPr>
        <p:grpSpPr bwMode="auto">
          <a:xfrm>
            <a:off x="1116013" y="1700213"/>
            <a:ext cx="7342187" cy="4295775"/>
            <a:chOff x="703" y="1071"/>
            <a:chExt cx="4625" cy="2706"/>
          </a:xfrm>
        </p:grpSpPr>
        <p:sp>
          <p:nvSpPr>
            <p:cNvPr id="14341" name="Rectangle 3"/>
            <p:cNvSpPr>
              <a:spLocks noChangeArrowheads="1"/>
            </p:cNvSpPr>
            <p:nvPr/>
          </p:nvSpPr>
          <p:spPr bwMode="auto">
            <a:xfrm>
              <a:off x="703" y="1071"/>
              <a:ext cx="1270" cy="749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ctr"/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  <a:buClr>
                  <a:srgbClr val="FF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 b="1">
                  <a:solidFill>
                    <a:srgbClr val="FF0000"/>
                  </a:solidFill>
                </a:rPr>
                <a:t>MACRORREGIÕES</a:t>
              </a:r>
            </a:p>
          </p:txBody>
        </p:sp>
        <p:sp>
          <p:nvSpPr>
            <p:cNvPr id="14342" name="Rectangle 4"/>
            <p:cNvSpPr>
              <a:spLocks noChangeArrowheads="1"/>
            </p:cNvSpPr>
            <p:nvPr/>
          </p:nvSpPr>
          <p:spPr bwMode="auto">
            <a:xfrm>
              <a:off x="1973" y="1071"/>
              <a:ext cx="1859" cy="465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ctr"/>
            <a:lstStyle/>
            <a:p>
              <a:pPr algn="ctr">
                <a:lnSpc>
                  <a:spcPct val="115000"/>
                </a:lnSpc>
                <a:buClr>
                  <a:srgbClr val="FF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 b="1">
                  <a:solidFill>
                    <a:srgbClr val="FF0000"/>
                  </a:solidFill>
                  <a:cs typeface="Times New Roman" pitchFamily="16" charset="0"/>
                </a:rPr>
                <a:t>PROG. DE VOLTA PARA CASA </a:t>
              </a:r>
              <a:r>
                <a:rPr lang="en-GB" sz="1400" b="1">
                  <a:solidFill>
                    <a:srgbClr val="FFFF00"/>
                  </a:solidFill>
                  <a:cs typeface="Times New Roman" pitchFamily="16" charset="0"/>
                </a:rPr>
                <a:t>PVC</a:t>
              </a:r>
            </a:p>
          </p:txBody>
        </p:sp>
        <p:sp>
          <p:nvSpPr>
            <p:cNvPr id="14343" name="Rectangle 5"/>
            <p:cNvSpPr>
              <a:spLocks noChangeArrowheads="1"/>
            </p:cNvSpPr>
            <p:nvPr/>
          </p:nvSpPr>
          <p:spPr bwMode="auto">
            <a:xfrm>
              <a:off x="3832" y="1071"/>
              <a:ext cx="1497" cy="465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ctr"/>
            <a:lstStyle/>
            <a:p>
              <a:pPr algn="ctr">
                <a:lnSpc>
                  <a:spcPct val="115000"/>
                </a:lnSpc>
                <a:buClr>
                  <a:srgbClr val="FF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 b="1">
                  <a:solidFill>
                    <a:srgbClr val="FF0000"/>
                  </a:solidFill>
                  <a:cs typeface="Times New Roman" pitchFamily="16" charset="0"/>
                </a:rPr>
                <a:t>RESIDÊNCIA TERAPEUTICA</a:t>
              </a:r>
            </a:p>
          </p:txBody>
        </p:sp>
        <p:sp>
          <p:nvSpPr>
            <p:cNvPr id="14344" name="Rectangle 6"/>
            <p:cNvSpPr>
              <a:spLocks noChangeArrowheads="1"/>
            </p:cNvSpPr>
            <p:nvPr/>
          </p:nvSpPr>
          <p:spPr bwMode="auto">
            <a:xfrm>
              <a:off x="1973" y="1536"/>
              <a:ext cx="947" cy="284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ctr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200" b="1">
                  <a:solidFill>
                    <a:srgbClr val="FFFFFF"/>
                  </a:solidFill>
                  <a:cs typeface="Times New Roman" pitchFamily="16" charset="0"/>
                </a:rPr>
                <a:t>MUNIC. HABIL. </a:t>
              </a:r>
            </a:p>
          </p:txBody>
        </p:sp>
        <p:sp>
          <p:nvSpPr>
            <p:cNvPr id="14345" name="Rectangle 7"/>
            <p:cNvSpPr>
              <a:spLocks noChangeArrowheads="1"/>
            </p:cNvSpPr>
            <p:nvPr/>
          </p:nvSpPr>
          <p:spPr bwMode="auto">
            <a:xfrm>
              <a:off x="2920" y="1536"/>
              <a:ext cx="912" cy="284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ctr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200" b="1">
                  <a:solidFill>
                    <a:srgbClr val="FFFFFF"/>
                  </a:solidFill>
                  <a:cs typeface="Times New Roman" pitchFamily="16" charset="0"/>
                </a:rPr>
                <a:t>Nº BENEFICIÁRIOS</a:t>
              </a:r>
            </a:p>
          </p:txBody>
        </p:sp>
        <p:sp>
          <p:nvSpPr>
            <p:cNvPr id="14346" name="Rectangle 8"/>
            <p:cNvSpPr>
              <a:spLocks noChangeArrowheads="1"/>
            </p:cNvSpPr>
            <p:nvPr/>
          </p:nvSpPr>
          <p:spPr bwMode="auto">
            <a:xfrm>
              <a:off x="3832" y="1536"/>
              <a:ext cx="788" cy="284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ctr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200" b="1">
                  <a:solidFill>
                    <a:srgbClr val="FFFFFF"/>
                  </a:solidFill>
                  <a:cs typeface="Times New Roman" pitchFamily="16" charset="0"/>
                </a:rPr>
                <a:t>Nº RESIDÊNCIAS</a:t>
              </a:r>
            </a:p>
          </p:txBody>
        </p:sp>
        <p:sp>
          <p:nvSpPr>
            <p:cNvPr id="14347" name="Rectangle 9"/>
            <p:cNvSpPr>
              <a:spLocks noChangeArrowheads="1"/>
            </p:cNvSpPr>
            <p:nvPr/>
          </p:nvSpPr>
          <p:spPr bwMode="auto">
            <a:xfrm>
              <a:off x="4620" y="1536"/>
              <a:ext cx="709" cy="284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ctr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200" b="1">
                  <a:solidFill>
                    <a:srgbClr val="FFFFFF"/>
                  </a:solidFill>
                  <a:cs typeface="Times New Roman" pitchFamily="16" charset="0"/>
                </a:rPr>
                <a:t>Nº RESIDENTES</a:t>
              </a:r>
            </a:p>
          </p:txBody>
        </p:sp>
        <p:sp>
          <p:nvSpPr>
            <p:cNvPr id="14348" name="Rectangle 10"/>
            <p:cNvSpPr>
              <a:spLocks noChangeArrowheads="1"/>
            </p:cNvSpPr>
            <p:nvPr/>
          </p:nvSpPr>
          <p:spPr bwMode="auto">
            <a:xfrm>
              <a:off x="703" y="1820"/>
              <a:ext cx="1270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ctr"/>
            <a:lstStyle/>
            <a:p>
              <a:pPr>
                <a:lnSpc>
                  <a:spcPct val="115000"/>
                </a:lnSpc>
                <a:spcAft>
                  <a:spcPts val="1000"/>
                </a:spcAft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solidFill>
                    <a:srgbClr val="FFFFFF"/>
                  </a:solidFill>
                </a:rPr>
                <a:t>OESTE</a:t>
              </a:r>
            </a:p>
          </p:txBody>
        </p:sp>
        <p:sp>
          <p:nvSpPr>
            <p:cNvPr id="14349" name="Rectangle 11"/>
            <p:cNvSpPr>
              <a:spLocks noChangeArrowheads="1"/>
            </p:cNvSpPr>
            <p:nvPr/>
          </p:nvSpPr>
          <p:spPr bwMode="auto">
            <a:xfrm>
              <a:off x="1973" y="1820"/>
              <a:ext cx="947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2</a:t>
              </a:r>
            </a:p>
          </p:txBody>
        </p:sp>
        <p:sp>
          <p:nvSpPr>
            <p:cNvPr id="14350" name="Rectangle 12"/>
            <p:cNvSpPr>
              <a:spLocks noChangeArrowheads="1"/>
            </p:cNvSpPr>
            <p:nvPr/>
          </p:nvSpPr>
          <p:spPr bwMode="auto">
            <a:xfrm>
              <a:off x="2920" y="1820"/>
              <a:ext cx="912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30</a:t>
              </a:r>
            </a:p>
          </p:txBody>
        </p:sp>
        <p:sp>
          <p:nvSpPr>
            <p:cNvPr id="14351" name="Rectangle 13"/>
            <p:cNvSpPr>
              <a:spLocks noChangeArrowheads="1"/>
            </p:cNvSpPr>
            <p:nvPr/>
          </p:nvSpPr>
          <p:spPr bwMode="auto">
            <a:xfrm>
              <a:off x="3832" y="1820"/>
              <a:ext cx="788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0</a:t>
              </a:r>
            </a:p>
          </p:txBody>
        </p:sp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>
              <a:off x="4620" y="1820"/>
              <a:ext cx="709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0</a:t>
              </a: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>
              <a:off x="703" y="1998"/>
              <a:ext cx="1270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ctr"/>
            <a:lstStyle/>
            <a:p>
              <a:pPr>
                <a:lnSpc>
                  <a:spcPct val="115000"/>
                </a:lnSpc>
                <a:spcAft>
                  <a:spcPts val="1000"/>
                </a:spcAft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solidFill>
                    <a:srgbClr val="FFFFFF"/>
                  </a:solidFill>
                </a:rPr>
                <a:t>NORTE</a:t>
              </a:r>
            </a:p>
          </p:txBody>
        </p:sp>
        <p:sp>
          <p:nvSpPr>
            <p:cNvPr id="14354" name="Rectangle 16"/>
            <p:cNvSpPr>
              <a:spLocks noChangeArrowheads="1"/>
            </p:cNvSpPr>
            <p:nvPr/>
          </p:nvSpPr>
          <p:spPr bwMode="auto">
            <a:xfrm>
              <a:off x="1973" y="1998"/>
              <a:ext cx="947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4</a:t>
              </a:r>
            </a:p>
          </p:txBody>
        </p:sp>
        <p:sp>
          <p:nvSpPr>
            <p:cNvPr id="14355" name="Rectangle 17"/>
            <p:cNvSpPr>
              <a:spLocks noChangeArrowheads="1"/>
            </p:cNvSpPr>
            <p:nvPr/>
          </p:nvSpPr>
          <p:spPr bwMode="auto">
            <a:xfrm>
              <a:off x="2920" y="1998"/>
              <a:ext cx="912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0</a:t>
              </a:r>
            </a:p>
          </p:txBody>
        </p:sp>
        <p:sp>
          <p:nvSpPr>
            <p:cNvPr id="14356" name="Rectangle 18"/>
            <p:cNvSpPr>
              <a:spLocks noChangeArrowheads="1"/>
            </p:cNvSpPr>
            <p:nvPr/>
          </p:nvSpPr>
          <p:spPr bwMode="auto">
            <a:xfrm>
              <a:off x="3832" y="1998"/>
              <a:ext cx="788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1</a:t>
              </a:r>
            </a:p>
          </p:txBody>
        </p:sp>
        <p:sp>
          <p:nvSpPr>
            <p:cNvPr id="14357" name="Rectangle 19"/>
            <p:cNvSpPr>
              <a:spLocks noChangeArrowheads="1"/>
            </p:cNvSpPr>
            <p:nvPr/>
          </p:nvSpPr>
          <p:spPr bwMode="auto">
            <a:xfrm>
              <a:off x="4620" y="1998"/>
              <a:ext cx="709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7</a:t>
              </a:r>
            </a:p>
          </p:txBody>
        </p:sp>
        <p:sp>
          <p:nvSpPr>
            <p:cNvPr id="14358" name="Rectangle 20"/>
            <p:cNvSpPr>
              <a:spLocks noChangeArrowheads="1"/>
            </p:cNvSpPr>
            <p:nvPr/>
          </p:nvSpPr>
          <p:spPr bwMode="auto">
            <a:xfrm>
              <a:off x="703" y="2176"/>
              <a:ext cx="1270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ctr"/>
            <a:lstStyle/>
            <a:p>
              <a:pPr>
                <a:lnSpc>
                  <a:spcPct val="115000"/>
                </a:lnSpc>
                <a:spcAft>
                  <a:spcPts val="1000"/>
                </a:spcAft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solidFill>
                    <a:srgbClr val="FFFFFF"/>
                  </a:solidFill>
                </a:rPr>
                <a:t>NORDESTE</a:t>
              </a:r>
            </a:p>
          </p:txBody>
        </p:sp>
        <p:sp>
          <p:nvSpPr>
            <p:cNvPr id="14359" name="Rectangle 21"/>
            <p:cNvSpPr>
              <a:spLocks noChangeArrowheads="1"/>
            </p:cNvSpPr>
            <p:nvPr/>
          </p:nvSpPr>
          <p:spPr bwMode="auto">
            <a:xfrm>
              <a:off x="1973" y="2176"/>
              <a:ext cx="947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3</a:t>
              </a:r>
            </a:p>
          </p:txBody>
        </p:sp>
        <p:sp>
          <p:nvSpPr>
            <p:cNvPr id="14360" name="Rectangle 22"/>
            <p:cNvSpPr>
              <a:spLocks noChangeArrowheads="1"/>
            </p:cNvSpPr>
            <p:nvPr/>
          </p:nvSpPr>
          <p:spPr bwMode="auto">
            <a:xfrm>
              <a:off x="2920" y="2176"/>
              <a:ext cx="912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0</a:t>
              </a:r>
            </a:p>
          </p:txBody>
        </p:sp>
        <p:sp>
          <p:nvSpPr>
            <p:cNvPr id="14361" name="Rectangle 23"/>
            <p:cNvSpPr>
              <a:spLocks noChangeArrowheads="1"/>
            </p:cNvSpPr>
            <p:nvPr/>
          </p:nvSpPr>
          <p:spPr bwMode="auto">
            <a:xfrm>
              <a:off x="3832" y="2176"/>
              <a:ext cx="788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0</a:t>
              </a:r>
            </a:p>
          </p:txBody>
        </p:sp>
        <p:sp>
          <p:nvSpPr>
            <p:cNvPr id="14362" name="Rectangle 24"/>
            <p:cNvSpPr>
              <a:spLocks noChangeArrowheads="1"/>
            </p:cNvSpPr>
            <p:nvPr/>
          </p:nvSpPr>
          <p:spPr bwMode="auto">
            <a:xfrm>
              <a:off x="4620" y="2176"/>
              <a:ext cx="709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0</a:t>
              </a:r>
            </a:p>
          </p:txBody>
        </p:sp>
        <p:sp>
          <p:nvSpPr>
            <p:cNvPr id="14363" name="Rectangle 25"/>
            <p:cNvSpPr>
              <a:spLocks noChangeArrowheads="1"/>
            </p:cNvSpPr>
            <p:nvPr/>
          </p:nvSpPr>
          <p:spPr bwMode="auto">
            <a:xfrm>
              <a:off x="703" y="2354"/>
              <a:ext cx="1270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ctr"/>
            <a:lstStyle/>
            <a:p>
              <a:pPr>
                <a:lnSpc>
                  <a:spcPct val="115000"/>
                </a:lnSpc>
                <a:spcAft>
                  <a:spcPts val="1000"/>
                </a:spcAft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solidFill>
                    <a:srgbClr val="FFFFFF"/>
                  </a:solidFill>
                </a:rPr>
                <a:t>LESTE</a:t>
              </a:r>
            </a:p>
          </p:txBody>
        </p:sp>
        <p:sp>
          <p:nvSpPr>
            <p:cNvPr id="14364" name="Rectangle 26"/>
            <p:cNvSpPr>
              <a:spLocks noChangeArrowheads="1"/>
            </p:cNvSpPr>
            <p:nvPr/>
          </p:nvSpPr>
          <p:spPr bwMode="auto">
            <a:xfrm>
              <a:off x="1973" y="2354"/>
              <a:ext cx="947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4</a:t>
              </a:r>
            </a:p>
          </p:txBody>
        </p:sp>
        <p:sp>
          <p:nvSpPr>
            <p:cNvPr id="14365" name="Rectangle 27"/>
            <p:cNvSpPr>
              <a:spLocks noChangeArrowheads="1"/>
            </p:cNvSpPr>
            <p:nvPr/>
          </p:nvSpPr>
          <p:spPr bwMode="auto">
            <a:xfrm>
              <a:off x="2920" y="2354"/>
              <a:ext cx="912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0</a:t>
              </a:r>
            </a:p>
          </p:txBody>
        </p:sp>
        <p:sp>
          <p:nvSpPr>
            <p:cNvPr id="14366" name="Rectangle 28"/>
            <p:cNvSpPr>
              <a:spLocks noChangeArrowheads="1"/>
            </p:cNvSpPr>
            <p:nvPr/>
          </p:nvSpPr>
          <p:spPr bwMode="auto">
            <a:xfrm>
              <a:off x="3832" y="2354"/>
              <a:ext cx="788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0</a:t>
              </a:r>
            </a:p>
          </p:txBody>
        </p:sp>
        <p:sp>
          <p:nvSpPr>
            <p:cNvPr id="14367" name="Rectangle 29"/>
            <p:cNvSpPr>
              <a:spLocks noChangeArrowheads="1"/>
            </p:cNvSpPr>
            <p:nvPr/>
          </p:nvSpPr>
          <p:spPr bwMode="auto">
            <a:xfrm>
              <a:off x="4620" y="2354"/>
              <a:ext cx="709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0</a:t>
              </a:r>
            </a:p>
          </p:txBody>
        </p:sp>
        <p:sp>
          <p:nvSpPr>
            <p:cNvPr id="14368" name="Rectangle 30"/>
            <p:cNvSpPr>
              <a:spLocks noChangeArrowheads="1"/>
            </p:cNvSpPr>
            <p:nvPr/>
          </p:nvSpPr>
          <p:spPr bwMode="auto">
            <a:xfrm>
              <a:off x="703" y="2532"/>
              <a:ext cx="1270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ctr"/>
            <a:lstStyle/>
            <a:p>
              <a:pPr>
                <a:lnSpc>
                  <a:spcPct val="115000"/>
                </a:lnSpc>
                <a:spcAft>
                  <a:spcPts val="1000"/>
                </a:spcAft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solidFill>
                    <a:srgbClr val="FFFFFF"/>
                  </a:solidFill>
                </a:rPr>
                <a:t>SUL </a:t>
              </a:r>
            </a:p>
          </p:txBody>
        </p:sp>
        <p:sp>
          <p:nvSpPr>
            <p:cNvPr id="14369" name="Rectangle 31"/>
            <p:cNvSpPr>
              <a:spLocks noChangeArrowheads="1"/>
            </p:cNvSpPr>
            <p:nvPr/>
          </p:nvSpPr>
          <p:spPr bwMode="auto">
            <a:xfrm>
              <a:off x="1973" y="2532"/>
              <a:ext cx="947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12</a:t>
              </a:r>
            </a:p>
          </p:txBody>
        </p:sp>
        <p:sp>
          <p:nvSpPr>
            <p:cNvPr id="14370" name="Rectangle 32"/>
            <p:cNvSpPr>
              <a:spLocks noChangeArrowheads="1"/>
            </p:cNvSpPr>
            <p:nvPr/>
          </p:nvSpPr>
          <p:spPr bwMode="auto">
            <a:xfrm>
              <a:off x="2920" y="2532"/>
              <a:ext cx="912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0</a:t>
              </a:r>
            </a:p>
          </p:txBody>
        </p:sp>
        <p:sp>
          <p:nvSpPr>
            <p:cNvPr id="14371" name="Rectangle 33"/>
            <p:cNvSpPr>
              <a:spLocks noChangeArrowheads="1"/>
            </p:cNvSpPr>
            <p:nvPr/>
          </p:nvSpPr>
          <p:spPr bwMode="auto">
            <a:xfrm>
              <a:off x="3832" y="2532"/>
              <a:ext cx="788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1</a:t>
              </a:r>
            </a:p>
          </p:txBody>
        </p:sp>
        <p:sp>
          <p:nvSpPr>
            <p:cNvPr id="14372" name="Rectangle 34"/>
            <p:cNvSpPr>
              <a:spLocks noChangeArrowheads="1"/>
            </p:cNvSpPr>
            <p:nvPr/>
          </p:nvSpPr>
          <p:spPr bwMode="auto">
            <a:xfrm>
              <a:off x="4620" y="2532"/>
              <a:ext cx="709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2</a:t>
              </a:r>
            </a:p>
          </p:txBody>
        </p:sp>
        <p:sp>
          <p:nvSpPr>
            <p:cNvPr id="14373" name="Rectangle 35"/>
            <p:cNvSpPr>
              <a:spLocks noChangeArrowheads="1"/>
            </p:cNvSpPr>
            <p:nvPr/>
          </p:nvSpPr>
          <p:spPr bwMode="auto">
            <a:xfrm>
              <a:off x="703" y="2710"/>
              <a:ext cx="1270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ctr"/>
            <a:lstStyle/>
            <a:p>
              <a:pPr>
                <a:lnSpc>
                  <a:spcPct val="115000"/>
                </a:lnSpc>
                <a:spcAft>
                  <a:spcPts val="1000"/>
                </a:spcAft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solidFill>
                    <a:srgbClr val="FFFFFF"/>
                  </a:solidFill>
                </a:rPr>
                <a:t>EXTREMO SUL</a:t>
              </a:r>
            </a:p>
          </p:txBody>
        </p:sp>
        <p:sp>
          <p:nvSpPr>
            <p:cNvPr id="14374" name="Rectangle 36"/>
            <p:cNvSpPr>
              <a:spLocks noChangeArrowheads="1"/>
            </p:cNvSpPr>
            <p:nvPr/>
          </p:nvSpPr>
          <p:spPr bwMode="auto">
            <a:xfrm>
              <a:off x="1973" y="2710"/>
              <a:ext cx="947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5</a:t>
              </a:r>
            </a:p>
          </p:txBody>
        </p:sp>
        <p:sp>
          <p:nvSpPr>
            <p:cNvPr id="14375" name="Rectangle 37"/>
            <p:cNvSpPr>
              <a:spLocks noChangeArrowheads="1"/>
            </p:cNvSpPr>
            <p:nvPr/>
          </p:nvSpPr>
          <p:spPr bwMode="auto">
            <a:xfrm>
              <a:off x="2920" y="2710"/>
              <a:ext cx="912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3</a:t>
              </a:r>
            </a:p>
          </p:txBody>
        </p:sp>
        <p:sp>
          <p:nvSpPr>
            <p:cNvPr id="14376" name="Rectangle 38"/>
            <p:cNvSpPr>
              <a:spLocks noChangeArrowheads="1"/>
            </p:cNvSpPr>
            <p:nvPr/>
          </p:nvSpPr>
          <p:spPr bwMode="auto">
            <a:xfrm>
              <a:off x="3832" y="2710"/>
              <a:ext cx="788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0</a:t>
              </a:r>
            </a:p>
          </p:txBody>
        </p:sp>
        <p:sp>
          <p:nvSpPr>
            <p:cNvPr id="14377" name="Rectangle 39"/>
            <p:cNvSpPr>
              <a:spLocks noChangeArrowheads="1"/>
            </p:cNvSpPr>
            <p:nvPr/>
          </p:nvSpPr>
          <p:spPr bwMode="auto">
            <a:xfrm>
              <a:off x="4620" y="2710"/>
              <a:ext cx="709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0</a:t>
              </a:r>
            </a:p>
          </p:txBody>
        </p:sp>
        <p:sp>
          <p:nvSpPr>
            <p:cNvPr id="14378" name="Rectangle 40"/>
            <p:cNvSpPr>
              <a:spLocks noChangeArrowheads="1"/>
            </p:cNvSpPr>
            <p:nvPr/>
          </p:nvSpPr>
          <p:spPr bwMode="auto">
            <a:xfrm>
              <a:off x="703" y="2888"/>
              <a:ext cx="1270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ctr"/>
            <a:lstStyle/>
            <a:p>
              <a:pPr>
                <a:lnSpc>
                  <a:spcPct val="115000"/>
                </a:lnSpc>
                <a:spcAft>
                  <a:spcPts val="1000"/>
                </a:spcAft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solidFill>
                    <a:srgbClr val="FFFFFF"/>
                  </a:solidFill>
                </a:rPr>
                <a:t>SUDOESTE</a:t>
              </a:r>
            </a:p>
          </p:txBody>
        </p:sp>
        <p:sp>
          <p:nvSpPr>
            <p:cNvPr id="14379" name="Rectangle 41"/>
            <p:cNvSpPr>
              <a:spLocks noChangeArrowheads="1"/>
            </p:cNvSpPr>
            <p:nvPr/>
          </p:nvSpPr>
          <p:spPr bwMode="auto">
            <a:xfrm>
              <a:off x="1973" y="2888"/>
              <a:ext cx="947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6</a:t>
              </a:r>
            </a:p>
          </p:txBody>
        </p:sp>
        <p:sp>
          <p:nvSpPr>
            <p:cNvPr id="14380" name="Rectangle 42"/>
            <p:cNvSpPr>
              <a:spLocks noChangeArrowheads="1"/>
            </p:cNvSpPr>
            <p:nvPr/>
          </p:nvSpPr>
          <p:spPr bwMode="auto">
            <a:xfrm>
              <a:off x="2920" y="2888"/>
              <a:ext cx="912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1</a:t>
              </a:r>
            </a:p>
          </p:txBody>
        </p:sp>
        <p:sp>
          <p:nvSpPr>
            <p:cNvPr id="14381" name="Rectangle 43"/>
            <p:cNvSpPr>
              <a:spLocks noChangeArrowheads="1"/>
            </p:cNvSpPr>
            <p:nvPr/>
          </p:nvSpPr>
          <p:spPr bwMode="auto">
            <a:xfrm>
              <a:off x="3832" y="2888"/>
              <a:ext cx="788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1</a:t>
              </a:r>
            </a:p>
          </p:txBody>
        </p:sp>
        <p:sp>
          <p:nvSpPr>
            <p:cNvPr id="14382" name="Rectangle 44"/>
            <p:cNvSpPr>
              <a:spLocks noChangeArrowheads="1"/>
            </p:cNvSpPr>
            <p:nvPr/>
          </p:nvSpPr>
          <p:spPr bwMode="auto">
            <a:xfrm>
              <a:off x="4620" y="2888"/>
              <a:ext cx="709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4</a:t>
              </a:r>
            </a:p>
          </p:txBody>
        </p:sp>
        <p:sp>
          <p:nvSpPr>
            <p:cNvPr id="14383" name="Rectangle 45"/>
            <p:cNvSpPr>
              <a:spLocks noChangeArrowheads="1"/>
            </p:cNvSpPr>
            <p:nvPr/>
          </p:nvSpPr>
          <p:spPr bwMode="auto">
            <a:xfrm>
              <a:off x="703" y="3066"/>
              <a:ext cx="1270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ctr"/>
            <a:lstStyle/>
            <a:p>
              <a:pPr>
                <a:lnSpc>
                  <a:spcPct val="115000"/>
                </a:lnSpc>
                <a:spcAft>
                  <a:spcPts val="1000"/>
                </a:spcAft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solidFill>
                    <a:srgbClr val="FFFFFF"/>
                  </a:solidFill>
                </a:rPr>
                <a:t>CENTRO NORTE</a:t>
              </a:r>
            </a:p>
          </p:txBody>
        </p:sp>
        <p:sp>
          <p:nvSpPr>
            <p:cNvPr id="14384" name="Rectangle 46"/>
            <p:cNvSpPr>
              <a:spLocks noChangeArrowheads="1"/>
            </p:cNvSpPr>
            <p:nvPr/>
          </p:nvSpPr>
          <p:spPr bwMode="auto">
            <a:xfrm>
              <a:off x="1973" y="3066"/>
              <a:ext cx="947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2</a:t>
              </a:r>
            </a:p>
          </p:txBody>
        </p:sp>
        <p:sp>
          <p:nvSpPr>
            <p:cNvPr id="14385" name="Rectangle 47"/>
            <p:cNvSpPr>
              <a:spLocks noChangeArrowheads="1"/>
            </p:cNvSpPr>
            <p:nvPr/>
          </p:nvSpPr>
          <p:spPr bwMode="auto">
            <a:xfrm>
              <a:off x="2920" y="3066"/>
              <a:ext cx="912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0</a:t>
              </a:r>
            </a:p>
          </p:txBody>
        </p:sp>
        <p:sp>
          <p:nvSpPr>
            <p:cNvPr id="14386" name="Rectangle 48"/>
            <p:cNvSpPr>
              <a:spLocks noChangeArrowheads="1"/>
            </p:cNvSpPr>
            <p:nvPr/>
          </p:nvSpPr>
          <p:spPr bwMode="auto">
            <a:xfrm>
              <a:off x="3832" y="3066"/>
              <a:ext cx="788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0</a:t>
              </a:r>
            </a:p>
          </p:txBody>
        </p:sp>
        <p:sp>
          <p:nvSpPr>
            <p:cNvPr id="14387" name="Rectangle 49"/>
            <p:cNvSpPr>
              <a:spLocks noChangeArrowheads="1"/>
            </p:cNvSpPr>
            <p:nvPr/>
          </p:nvSpPr>
          <p:spPr bwMode="auto">
            <a:xfrm>
              <a:off x="4620" y="3066"/>
              <a:ext cx="709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0</a:t>
              </a:r>
            </a:p>
          </p:txBody>
        </p:sp>
        <p:sp>
          <p:nvSpPr>
            <p:cNvPr id="14388" name="Rectangle 50"/>
            <p:cNvSpPr>
              <a:spLocks noChangeArrowheads="1"/>
            </p:cNvSpPr>
            <p:nvPr/>
          </p:nvSpPr>
          <p:spPr bwMode="auto">
            <a:xfrm>
              <a:off x="703" y="3244"/>
              <a:ext cx="1270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ctr"/>
            <a:lstStyle/>
            <a:p>
              <a:pPr>
                <a:lnSpc>
                  <a:spcPct val="115000"/>
                </a:lnSpc>
                <a:spcAft>
                  <a:spcPts val="1000"/>
                </a:spcAft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solidFill>
                    <a:srgbClr val="FFFFFF"/>
                  </a:solidFill>
                </a:rPr>
                <a:t>CENTRO LESTE</a:t>
              </a:r>
            </a:p>
          </p:txBody>
        </p:sp>
        <p:sp>
          <p:nvSpPr>
            <p:cNvPr id="14389" name="Rectangle 51"/>
            <p:cNvSpPr>
              <a:spLocks noChangeArrowheads="1"/>
            </p:cNvSpPr>
            <p:nvPr/>
          </p:nvSpPr>
          <p:spPr bwMode="auto">
            <a:xfrm>
              <a:off x="1973" y="3244"/>
              <a:ext cx="947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8</a:t>
              </a:r>
            </a:p>
          </p:txBody>
        </p:sp>
        <p:sp>
          <p:nvSpPr>
            <p:cNvPr id="14390" name="Rectangle 52"/>
            <p:cNvSpPr>
              <a:spLocks noChangeArrowheads="1"/>
            </p:cNvSpPr>
            <p:nvPr/>
          </p:nvSpPr>
          <p:spPr bwMode="auto">
            <a:xfrm>
              <a:off x="2920" y="3244"/>
              <a:ext cx="912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58</a:t>
              </a:r>
            </a:p>
          </p:txBody>
        </p:sp>
        <p:sp>
          <p:nvSpPr>
            <p:cNvPr id="14391" name="Rectangle 53"/>
            <p:cNvSpPr>
              <a:spLocks noChangeArrowheads="1"/>
            </p:cNvSpPr>
            <p:nvPr/>
          </p:nvSpPr>
          <p:spPr bwMode="auto">
            <a:xfrm>
              <a:off x="3832" y="3244"/>
              <a:ext cx="788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11</a:t>
              </a:r>
            </a:p>
          </p:txBody>
        </p:sp>
        <p:sp>
          <p:nvSpPr>
            <p:cNvPr id="14392" name="Rectangle 54"/>
            <p:cNvSpPr>
              <a:spLocks noChangeArrowheads="1"/>
            </p:cNvSpPr>
            <p:nvPr/>
          </p:nvSpPr>
          <p:spPr bwMode="auto">
            <a:xfrm>
              <a:off x="4620" y="3244"/>
              <a:ext cx="709" cy="178"/>
            </a:xfrm>
            <a:prstGeom prst="rect">
              <a:avLst/>
            </a:pr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53</a:t>
              </a:r>
            </a:p>
          </p:txBody>
        </p:sp>
        <p:sp>
          <p:nvSpPr>
            <p:cNvPr id="14393" name="Rectangle 55"/>
            <p:cNvSpPr>
              <a:spLocks noChangeArrowheads="1"/>
            </p:cNvSpPr>
            <p:nvPr/>
          </p:nvSpPr>
          <p:spPr bwMode="auto">
            <a:xfrm>
              <a:off x="703" y="3422"/>
              <a:ext cx="1270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ctr"/>
            <a:lstStyle/>
            <a:p>
              <a:pPr>
                <a:lnSpc>
                  <a:spcPct val="115000"/>
                </a:lnSpc>
                <a:spcAft>
                  <a:spcPts val="1000"/>
                </a:spcAft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solidFill>
                    <a:srgbClr val="FFFFFF"/>
                  </a:solidFill>
                </a:rPr>
                <a:t>1ª DIRES</a:t>
              </a:r>
            </a:p>
          </p:txBody>
        </p:sp>
        <p:sp>
          <p:nvSpPr>
            <p:cNvPr id="14394" name="Rectangle 56"/>
            <p:cNvSpPr>
              <a:spLocks noChangeArrowheads="1"/>
            </p:cNvSpPr>
            <p:nvPr/>
          </p:nvSpPr>
          <p:spPr bwMode="auto">
            <a:xfrm>
              <a:off x="1973" y="3422"/>
              <a:ext cx="947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2</a:t>
              </a:r>
            </a:p>
          </p:txBody>
        </p:sp>
        <p:sp>
          <p:nvSpPr>
            <p:cNvPr id="14395" name="Rectangle 57"/>
            <p:cNvSpPr>
              <a:spLocks noChangeArrowheads="1"/>
            </p:cNvSpPr>
            <p:nvPr/>
          </p:nvSpPr>
          <p:spPr bwMode="auto">
            <a:xfrm>
              <a:off x="2920" y="3422"/>
              <a:ext cx="912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6</a:t>
              </a:r>
            </a:p>
          </p:txBody>
        </p:sp>
        <p:sp>
          <p:nvSpPr>
            <p:cNvPr id="14396" name="Rectangle 58"/>
            <p:cNvSpPr>
              <a:spLocks noChangeArrowheads="1"/>
            </p:cNvSpPr>
            <p:nvPr/>
          </p:nvSpPr>
          <p:spPr bwMode="auto">
            <a:xfrm>
              <a:off x="3832" y="3422"/>
              <a:ext cx="788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5</a:t>
              </a:r>
            </a:p>
          </p:txBody>
        </p:sp>
        <p:sp>
          <p:nvSpPr>
            <p:cNvPr id="14397" name="Rectangle 59"/>
            <p:cNvSpPr>
              <a:spLocks noChangeArrowheads="1"/>
            </p:cNvSpPr>
            <p:nvPr/>
          </p:nvSpPr>
          <p:spPr bwMode="auto">
            <a:xfrm>
              <a:off x="4620" y="3422"/>
              <a:ext cx="709" cy="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FFFFFF"/>
                  </a:solidFill>
                  <a:cs typeface="Times New Roman" pitchFamily="16" charset="0"/>
                </a:rPr>
                <a:t>42</a:t>
              </a:r>
            </a:p>
          </p:txBody>
        </p:sp>
        <p:sp>
          <p:nvSpPr>
            <p:cNvPr id="14398" name="Rectangle 60"/>
            <p:cNvSpPr>
              <a:spLocks noChangeArrowheads="1"/>
            </p:cNvSpPr>
            <p:nvPr/>
          </p:nvSpPr>
          <p:spPr bwMode="auto">
            <a:xfrm>
              <a:off x="703" y="3600"/>
              <a:ext cx="1270" cy="178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ctr"/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solidFill>
                    <a:srgbClr val="FFFFFF"/>
                  </a:solidFill>
                </a:rPr>
                <a:t>TOTAL</a:t>
              </a:r>
            </a:p>
          </p:txBody>
        </p:sp>
        <p:sp>
          <p:nvSpPr>
            <p:cNvPr id="14399" name="Rectangle 61"/>
            <p:cNvSpPr>
              <a:spLocks noChangeArrowheads="1"/>
            </p:cNvSpPr>
            <p:nvPr/>
          </p:nvSpPr>
          <p:spPr bwMode="auto">
            <a:xfrm>
              <a:off x="1973" y="3600"/>
              <a:ext cx="947" cy="178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solidFill>
                    <a:srgbClr val="FFFFFF"/>
                  </a:solidFill>
                  <a:cs typeface="Times New Roman" pitchFamily="16" charset="0"/>
                </a:rPr>
                <a:t>48</a:t>
              </a:r>
            </a:p>
          </p:txBody>
        </p:sp>
        <p:sp>
          <p:nvSpPr>
            <p:cNvPr id="14400" name="Rectangle 62"/>
            <p:cNvSpPr>
              <a:spLocks noChangeArrowheads="1"/>
            </p:cNvSpPr>
            <p:nvPr/>
          </p:nvSpPr>
          <p:spPr bwMode="auto">
            <a:xfrm>
              <a:off x="2920" y="3600"/>
              <a:ext cx="912" cy="178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solidFill>
                    <a:srgbClr val="FFFFFF"/>
                  </a:solidFill>
                  <a:cs typeface="Times New Roman" pitchFamily="16" charset="0"/>
                </a:rPr>
                <a:t>98</a:t>
              </a:r>
            </a:p>
          </p:txBody>
        </p:sp>
        <p:sp>
          <p:nvSpPr>
            <p:cNvPr id="14401" name="Rectangle 63"/>
            <p:cNvSpPr>
              <a:spLocks noChangeArrowheads="1"/>
            </p:cNvSpPr>
            <p:nvPr/>
          </p:nvSpPr>
          <p:spPr bwMode="auto">
            <a:xfrm>
              <a:off x="3832" y="3600"/>
              <a:ext cx="788" cy="178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solidFill>
                    <a:srgbClr val="FFFFFF"/>
                  </a:solidFill>
                  <a:cs typeface="Times New Roman" pitchFamily="16" charset="0"/>
                </a:rPr>
                <a:t>19</a:t>
              </a:r>
            </a:p>
          </p:txBody>
        </p:sp>
        <p:sp>
          <p:nvSpPr>
            <p:cNvPr id="14402" name="Rectangle 64"/>
            <p:cNvSpPr>
              <a:spLocks noChangeArrowheads="1"/>
            </p:cNvSpPr>
            <p:nvPr/>
          </p:nvSpPr>
          <p:spPr bwMode="auto">
            <a:xfrm>
              <a:off x="4620" y="3600"/>
              <a:ext cx="709" cy="178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lIns="43560" tIns="0" rIns="43560" bIns="0" anchor="b"/>
            <a:lstStyle/>
            <a:p>
              <a:pPr algn="ctr">
                <a:lnSpc>
                  <a:spcPct val="115000"/>
                </a:lnSpc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solidFill>
                    <a:srgbClr val="FFFFFF"/>
                  </a:solidFill>
                  <a:cs typeface="Times New Roman" pitchFamily="16" charset="0"/>
                </a:rPr>
                <a:t>108</a:t>
              </a:r>
            </a:p>
          </p:txBody>
        </p:sp>
        <p:sp>
          <p:nvSpPr>
            <p:cNvPr id="14403" name="Line 65"/>
            <p:cNvSpPr>
              <a:spLocks noChangeShapeType="1"/>
            </p:cNvSpPr>
            <p:nvPr/>
          </p:nvSpPr>
          <p:spPr bwMode="auto">
            <a:xfrm>
              <a:off x="1973" y="1071"/>
              <a:ext cx="1" cy="270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404" name="Line 66"/>
            <p:cNvSpPr>
              <a:spLocks noChangeShapeType="1"/>
            </p:cNvSpPr>
            <p:nvPr/>
          </p:nvSpPr>
          <p:spPr bwMode="auto">
            <a:xfrm>
              <a:off x="2920" y="1536"/>
              <a:ext cx="1" cy="224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405" name="Line 67"/>
            <p:cNvSpPr>
              <a:spLocks noChangeShapeType="1"/>
            </p:cNvSpPr>
            <p:nvPr/>
          </p:nvSpPr>
          <p:spPr bwMode="auto">
            <a:xfrm>
              <a:off x="3832" y="1071"/>
              <a:ext cx="1" cy="270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406" name="Line 68"/>
            <p:cNvSpPr>
              <a:spLocks noChangeShapeType="1"/>
            </p:cNvSpPr>
            <p:nvPr/>
          </p:nvSpPr>
          <p:spPr bwMode="auto">
            <a:xfrm>
              <a:off x="4620" y="1536"/>
              <a:ext cx="1" cy="224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407" name="Line 69"/>
            <p:cNvSpPr>
              <a:spLocks noChangeShapeType="1"/>
            </p:cNvSpPr>
            <p:nvPr/>
          </p:nvSpPr>
          <p:spPr bwMode="auto">
            <a:xfrm>
              <a:off x="1973" y="1536"/>
              <a:ext cx="335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408" name="Line 70"/>
            <p:cNvSpPr>
              <a:spLocks noChangeShapeType="1"/>
            </p:cNvSpPr>
            <p:nvPr/>
          </p:nvSpPr>
          <p:spPr bwMode="auto">
            <a:xfrm>
              <a:off x="703" y="1820"/>
              <a:ext cx="462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409" name="Line 71"/>
            <p:cNvSpPr>
              <a:spLocks noChangeShapeType="1"/>
            </p:cNvSpPr>
            <p:nvPr/>
          </p:nvSpPr>
          <p:spPr bwMode="auto">
            <a:xfrm>
              <a:off x="703" y="1998"/>
              <a:ext cx="462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410" name="Line 72"/>
            <p:cNvSpPr>
              <a:spLocks noChangeShapeType="1"/>
            </p:cNvSpPr>
            <p:nvPr/>
          </p:nvSpPr>
          <p:spPr bwMode="auto">
            <a:xfrm>
              <a:off x="703" y="2176"/>
              <a:ext cx="462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411" name="Line 73"/>
            <p:cNvSpPr>
              <a:spLocks noChangeShapeType="1"/>
            </p:cNvSpPr>
            <p:nvPr/>
          </p:nvSpPr>
          <p:spPr bwMode="auto">
            <a:xfrm>
              <a:off x="703" y="2354"/>
              <a:ext cx="462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412" name="Line 74"/>
            <p:cNvSpPr>
              <a:spLocks noChangeShapeType="1"/>
            </p:cNvSpPr>
            <p:nvPr/>
          </p:nvSpPr>
          <p:spPr bwMode="auto">
            <a:xfrm>
              <a:off x="703" y="2532"/>
              <a:ext cx="462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413" name="Line 75"/>
            <p:cNvSpPr>
              <a:spLocks noChangeShapeType="1"/>
            </p:cNvSpPr>
            <p:nvPr/>
          </p:nvSpPr>
          <p:spPr bwMode="auto">
            <a:xfrm>
              <a:off x="703" y="2710"/>
              <a:ext cx="462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414" name="Line 76"/>
            <p:cNvSpPr>
              <a:spLocks noChangeShapeType="1"/>
            </p:cNvSpPr>
            <p:nvPr/>
          </p:nvSpPr>
          <p:spPr bwMode="auto">
            <a:xfrm>
              <a:off x="703" y="2888"/>
              <a:ext cx="462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415" name="Line 77"/>
            <p:cNvSpPr>
              <a:spLocks noChangeShapeType="1"/>
            </p:cNvSpPr>
            <p:nvPr/>
          </p:nvSpPr>
          <p:spPr bwMode="auto">
            <a:xfrm>
              <a:off x="703" y="3066"/>
              <a:ext cx="462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416" name="Line 78"/>
            <p:cNvSpPr>
              <a:spLocks noChangeShapeType="1"/>
            </p:cNvSpPr>
            <p:nvPr/>
          </p:nvSpPr>
          <p:spPr bwMode="auto">
            <a:xfrm>
              <a:off x="703" y="3244"/>
              <a:ext cx="462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417" name="Line 79"/>
            <p:cNvSpPr>
              <a:spLocks noChangeShapeType="1"/>
            </p:cNvSpPr>
            <p:nvPr/>
          </p:nvSpPr>
          <p:spPr bwMode="auto">
            <a:xfrm>
              <a:off x="703" y="3422"/>
              <a:ext cx="462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418" name="Line 80"/>
            <p:cNvSpPr>
              <a:spLocks noChangeShapeType="1"/>
            </p:cNvSpPr>
            <p:nvPr/>
          </p:nvSpPr>
          <p:spPr bwMode="auto">
            <a:xfrm>
              <a:off x="703" y="3600"/>
              <a:ext cx="462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419" name="Line 81"/>
            <p:cNvSpPr>
              <a:spLocks noChangeShapeType="1"/>
            </p:cNvSpPr>
            <p:nvPr/>
          </p:nvSpPr>
          <p:spPr bwMode="auto">
            <a:xfrm>
              <a:off x="703" y="1071"/>
              <a:ext cx="1" cy="270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420" name="Line 82"/>
            <p:cNvSpPr>
              <a:spLocks noChangeShapeType="1"/>
            </p:cNvSpPr>
            <p:nvPr/>
          </p:nvSpPr>
          <p:spPr bwMode="auto">
            <a:xfrm>
              <a:off x="5329" y="1071"/>
              <a:ext cx="1" cy="270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421" name="Line 83"/>
            <p:cNvSpPr>
              <a:spLocks noChangeShapeType="1"/>
            </p:cNvSpPr>
            <p:nvPr/>
          </p:nvSpPr>
          <p:spPr bwMode="auto">
            <a:xfrm>
              <a:off x="703" y="1071"/>
              <a:ext cx="462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422" name="Line 84"/>
            <p:cNvSpPr>
              <a:spLocks noChangeShapeType="1"/>
            </p:cNvSpPr>
            <p:nvPr/>
          </p:nvSpPr>
          <p:spPr bwMode="auto">
            <a:xfrm>
              <a:off x="703" y="3778"/>
              <a:ext cx="462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14340" name="Text Box 85"/>
          <p:cNvSpPr txBox="1">
            <a:spLocks noChangeArrowheads="1"/>
          </p:cNvSpPr>
          <p:nvPr/>
        </p:nvSpPr>
        <p:spPr bwMode="auto">
          <a:xfrm>
            <a:off x="4932363" y="6165850"/>
            <a:ext cx="338455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>
                <a:solidFill>
                  <a:srgbClr val="FFFFFF"/>
                </a:solidFill>
              </a:rPr>
              <a:t>Fonte: DATASUS/CNES/MS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/>
          <p:cNvSpPr txBox="1">
            <a:spLocks noChangeArrowheads="1"/>
          </p:cNvSpPr>
          <p:nvPr/>
        </p:nvSpPr>
        <p:spPr bwMode="auto">
          <a:xfrm>
            <a:off x="611188" y="115888"/>
            <a:ext cx="8351837" cy="1228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>
              <a:buClr>
                <a:srgbClr val="FFFF00"/>
              </a:buClr>
              <a:buFont typeface="Consolas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600" b="1">
                <a:solidFill>
                  <a:srgbClr val="FFFF00"/>
                </a:solidFill>
                <a:latin typeface="Consolas" pitchFamily="49" charset="0"/>
              </a:rPr>
              <a:t>Rede de Hospitais Psiquiátricos</a:t>
            </a:r>
          </a:p>
        </p:txBody>
      </p:sp>
      <p:grpSp>
        <p:nvGrpSpPr>
          <p:cNvPr id="15363" name="Group 2"/>
          <p:cNvGrpSpPr>
            <a:grpSpLocks/>
          </p:cNvGrpSpPr>
          <p:nvPr/>
        </p:nvGrpSpPr>
        <p:grpSpPr bwMode="auto">
          <a:xfrm>
            <a:off x="2268538" y="1773238"/>
            <a:ext cx="5472112" cy="3789362"/>
            <a:chOff x="1429" y="1117"/>
            <a:chExt cx="3447" cy="2387"/>
          </a:xfrm>
        </p:grpSpPr>
        <p:sp>
          <p:nvSpPr>
            <p:cNvPr id="15366" name="Rectangle 3"/>
            <p:cNvSpPr>
              <a:spLocks noChangeArrowheads="1"/>
            </p:cNvSpPr>
            <p:nvPr/>
          </p:nvSpPr>
          <p:spPr bwMode="auto">
            <a:xfrm>
              <a:off x="1429" y="1117"/>
              <a:ext cx="3448" cy="29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FFFF"/>
                  </a:solidFill>
                  <a:cs typeface="Times New Roman" pitchFamily="16" charset="0"/>
                </a:rPr>
                <a:t>HOSPITAIS PSIQUIÁTRICOS</a:t>
              </a:r>
            </a:p>
          </p:txBody>
        </p:sp>
        <p:sp>
          <p:nvSpPr>
            <p:cNvPr id="15367" name="Rectangle 4"/>
            <p:cNvSpPr>
              <a:spLocks noChangeArrowheads="1"/>
            </p:cNvSpPr>
            <p:nvPr/>
          </p:nvSpPr>
          <p:spPr bwMode="auto">
            <a:xfrm>
              <a:off x="1429" y="1414"/>
              <a:ext cx="1588" cy="29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FFFF"/>
                  </a:solidFill>
                  <a:cs typeface="Times New Roman" pitchFamily="16" charset="0"/>
                </a:rPr>
                <a:t>Municípios</a:t>
              </a:r>
            </a:p>
          </p:txBody>
        </p:sp>
        <p:sp>
          <p:nvSpPr>
            <p:cNvPr id="15368" name="Rectangle 5"/>
            <p:cNvSpPr>
              <a:spLocks noChangeArrowheads="1"/>
            </p:cNvSpPr>
            <p:nvPr/>
          </p:nvSpPr>
          <p:spPr bwMode="auto">
            <a:xfrm>
              <a:off x="3017" y="1414"/>
              <a:ext cx="780" cy="29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FFFF"/>
                  </a:solidFill>
                  <a:cs typeface="Times New Roman" pitchFamily="16" charset="0"/>
                </a:rPr>
                <a:t>Nº UNID.</a:t>
              </a:r>
            </a:p>
          </p:txBody>
        </p:sp>
        <p:sp>
          <p:nvSpPr>
            <p:cNvPr id="15369" name="Rectangle 6"/>
            <p:cNvSpPr>
              <a:spLocks noChangeArrowheads="1"/>
            </p:cNvSpPr>
            <p:nvPr/>
          </p:nvSpPr>
          <p:spPr bwMode="auto">
            <a:xfrm>
              <a:off x="3797" y="1414"/>
              <a:ext cx="1080" cy="29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FFFF"/>
                  </a:solidFill>
                  <a:cs typeface="Times New Roman" pitchFamily="16" charset="0"/>
                </a:rPr>
                <a:t>Nº LEITOS</a:t>
              </a:r>
            </a:p>
          </p:txBody>
        </p:sp>
        <p:sp>
          <p:nvSpPr>
            <p:cNvPr id="15370" name="Rectangle 7"/>
            <p:cNvSpPr>
              <a:spLocks noChangeArrowheads="1"/>
            </p:cNvSpPr>
            <p:nvPr/>
          </p:nvSpPr>
          <p:spPr bwMode="auto">
            <a:xfrm>
              <a:off x="1429" y="1711"/>
              <a:ext cx="1588" cy="2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 anchor="b"/>
            <a:lstStyle/>
            <a:p>
              <a:pP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FFFF"/>
                  </a:solidFill>
                  <a:cs typeface="Times New Roman" pitchFamily="16" charset="0"/>
                </a:rPr>
                <a:t>Juazeiro</a:t>
              </a:r>
            </a:p>
          </p:txBody>
        </p:sp>
        <p:sp>
          <p:nvSpPr>
            <p:cNvPr id="15371" name="Rectangle 8"/>
            <p:cNvSpPr>
              <a:spLocks noChangeArrowheads="1"/>
            </p:cNvSpPr>
            <p:nvPr/>
          </p:nvSpPr>
          <p:spPr bwMode="auto">
            <a:xfrm>
              <a:off x="3017" y="1711"/>
              <a:ext cx="780" cy="2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 anchor="b"/>
            <a:lstStyle/>
            <a:p>
              <a:pPr algn="ctr"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FFFF"/>
                  </a:solidFill>
                  <a:cs typeface="Times New Roman" pitchFamily="16" charset="0"/>
                </a:rPr>
                <a:t>1</a:t>
              </a:r>
            </a:p>
          </p:txBody>
        </p:sp>
        <p:sp>
          <p:nvSpPr>
            <p:cNvPr id="15372" name="Rectangle 9"/>
            <p:cNvSpPr>
              <a:spLocks noChangeArrowheads="1"/>
            </p:cNvSpPr>
            <p:nvPr/>
          </p:nvSpPr>
          <p:spPr bwMode="auto">
            <a:xfrm>
              <a:off x="3797" y="1711"/>
              <a:ext cx="1080" cy="2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 anchor="b"/>
            <a:lstStyle/>
            <a:p>
              <a:pPr algn="ctr"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FFFF"/>
                  </a:solidFill>
                  <a:cs typeface="Times New Roman" pitchFamily="16" charset="0"/>
                </a:rPr>
                <a:t>75</a:t>
              </a:r>
            </a:p>
          </p:txBody>
        </p:sp>
        <p:sp>
          <p:nvSpPr>
            <p:cNvPr id="15373" name="Rectangle 10"/>
            <p:cNvSpPr>
              <a:spLocks noChangeArrowheads="1"/>
            </p:cNvSpPr>
            <p:nvPr/>
          </p:nvSpPr>
          <p:spPr bwMode="auto">
            <a:xfrm>
              <a:off x="1429" y="2008"/>
              <a:ext cx="1588" cy="2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 anchor="b"/>
            <a:lstStyle/>
            <a:p>
              <a:pP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FFFF"/>
                  </a:solidFill>
                  <a:cs typeface="Times New Roman" pitchFamily="16" charset="0"/>
                </a:rPr>
                <a:t>Itabuna</a:t>
              </a:r>
            </a:p>
          </p:txBody>
        </p:sp>
        <p:sp>
          <p:nvSpPr>
            <p:cNvPr id="15374" name="Rectangle 11"/>
            <p:cNvSpPr>
              <a:spLocks noChangeArrowheads="1"/>
            </p:cNvSpPr>
            <p:nvPr/>
          </p:nvSpPr>
          <p:spPr bwMode="auto">
            <a:xfrm>
              <a:off x="3017" y="2008"/>
              <a:ext cx="780" cy="2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 anchor="b"/>
            <a:lstStyle/>
            <a:p>
              <a:pPr algn="ctr"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FFFF"/>
                  </a:solidFill>
                  <a:cs typeface="Times New Roman" pitchFamily="16" charset="0"/>
                </a:rPr>
                <a:t>1</a:t>
              </a:r>
            </a:p>
          </p:txBody>
        </p:sp>
        <p:sp>
          <p:nvSpPr>
            <p:cNvPr id="15375" name="Rectangle 12"/>
            <p:cNvSpPr>
              <a:spLocks noChangeArrowheads="1"/>
            </p:cNvSpPr>
            <p:nvPr/>
          </p:nvSpPr>
          <p:spPr bwMode="auto">
            <a:xfrm>
              <a:off x="3797" y="2008"/>
              <a:ext cx="1080" cy="2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 anchor="b"/>
            <a:lstStyle/>
            <a:p>
              <a:pPr algn="ctr"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FFFF"/>
                  </a:solidFill>
                  <a:cs typeface="Times New Roman" pitchFamily="16" charset="0"/>
                </a:rPr>
                <a:t>193</a:t>
              </a:r>
            </a:p>
          </p:txBody>
        </p:sp>
        <p:sp>
          <p:nvSpPr>
            <p:cNvPr id="15376" name="Rectangle 13"/>
            <p:cNvSpPr>
              <a:spLocks noChangeArrowheads="1"/>
            </p:cNvSpPr>
            <p:nvPr/>
          </p:nvSpPr>
          <p:spPr bwMode="auto">
            <a:xfrm>
              <a:off x="1429" y="2305"/>
              <a:ext cx="1588" cy="3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 anchor="b"/>
            <a:lstStyle/>
            <a:p>
              <a:pP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FFFF"/>
                  </a:solidFill>
                  <a:cs typeface="Times New Roman" pitchFamily="16" charset="0"/>
                </a:rPr>
                <a:t>Vitória da Conquista</a:t>
              </a:r>
            </a:p>
          </p:txBody>
        </p:sp>
        <p:sp>
          <p:nvSpPr>
            <p:cNvPr id="15377" name="Rectangle 14"/>
            <p:cNvSpPr>
              <a:spLocks noChangeArrowheads="1"/>
            </p:cNvSpPr>
            <p:nvPr/>
          </p:nvSpPr>
          <p:spPr bwMode="auto">
            <a:xfrm>
              <a:off x="3017" y="2305"/>
              <a:ext cx="780" cy="3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 anchor="b"/>
            <a:lstStyle/>
            <a:p>
              <a:pPr algn="ctr"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FFFF"/>
                  </a:solidFill>
                  <a:cs typeface="Times New Roman" pitchFamily="16" charset="0"/>
                </a:rPr>
                <a:t>1</a:t>
              </a:r>
            </a:p>
          </p:txBody>
        </p:sp>
        <p:sp>
          <p:nvSpPr>
            <p:cNvPr id="15378" name="Rectangle 15"/>
            <p:cNvSpPr>
              <a:spLocks noChangeArrowheads="1"/>
            </p:cNvSpPr>
            <p:nvPr/>
          </p:nvSpPr>
          <p:spPr bwMode="auto">
            <a:xfrm>
              <a:off x="3797" y="2305"/>
              <a:ext cx="1080" cy="3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 anchor="b"/>
            <a:lstStyle/>
            <a:p>
              <a:pPr algn="ctr"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FFFF"/>
                  </a:solidFill>
                  <a:cs typeface="Times New Roman" pitchFamily="16" charset="0"/>
                </a:rPr>
                <a:t>50</a:t>
              </a:r>
            </a:p>
          </p:txBody>
        </p:sp>
        <p:sp>
          <p:nvSpPr>
            <p:cNvPr id="15379" name="Rectangle 16"/>
            <p:cNvSpPr>
              <a:spLocks noChangeArrowheads="1"/>
            </p:cNvSpPr>
            <p:nvPr/>
          </p:nvSpPr>
          <p:spPr bwMode="auto">
            <a:xfrm>
              <a:off x="1429" y="2614"/>
              <a:ext cx="1588" cy="2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 anchor="b"/>
            <a:lstStyle/>
            <a:p>
              <a:pP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FFFF"/>
                  </a:solidFill>
                  <a:cs typeface="Times New Roman" pitchFamily="16" charset="0"/>
                </a:rPr>
                <a:t>Feira de Santana</a:t>
              </a:r>
            </a:p>
          </p:txBody>
        </p:sp>
        <p:sp>
          <p:nvSpPr>
            <p:cNvPr id="15380" name="Rectangle 17"/>
            <p:cNvSpPr>
              <a:spLocks noChangeArrowheads="1"/>
            </p:cNvSpPr>
            <p:nvPr/>
          </p:nvSpPr>
          <p:spPr bwMode="auto">
            <a:xfrm>
              <a:off x="3017" y="2614"/>
              <a:ext cx="780" cy="2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 anchor="b"/>
            <a:lstStyle/>
            <a:p>
              <a:pPr algn="ctr"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FFFF"/>
                  </a:solidFill>
                  <a:cs typeface="Times New Roman" pitchFamily="16" charset="0"/>
                </a:rPr>
                <a:t>1</a:t>
              </a:r>
            </a:p>
          </p:txBody>
        </p:sp>
        <p:sp>
          <p:nvSpPr>
            <p:cNvPr id="15381" name="Rectangle 18"/>
            <p:cNvSpPr>
              <a:spLocks noChangeArrowheads="1"/>
            </p:cNvSpPr>
            <p:nvPr/>
          </p:nvSpPr>
          <p:spPr bwMode="auto">
            <a:xfrm>
              <a:off x="3797" y="2614"/>
              <a:ext cx="1080" cy="2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 anchor="b"/>
            <a:lstStyle/>
            <a:p>
              <a:pPr algn="ctr"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FFFF"/>
                  </a:solidFill>
                  <a:cs typeface="Times New Roman" pitchFamily="16" charset="0"/>
                </a:rPr>
                <a:t>346</a:t>
              </a:r>
            </a:p>
          </p:txBody>
        </p:sp>
        <p:sp>
          <p:nvSpPr>
            <p:cNvPr id="15382" name="Rectangle 19"/>
            <p:cNvSpPr>
              <a:spLocks noChangeArrowheads="1"/>
            </p:cNvSpPr>
            <p:nvPr/>
          </p:nvSpPr>
          <p:spPr bwMode="auto">
            <a:xfrm>
              <a:off x="1429" y="2911"/>
              <a:ext cx="1588" cy="2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 anchor="b"/>
            <a:lstStyle/>
            <a:p>
              <a:pP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FFFF"/>
                  </a:solidFill>
                  <a:cs typeface="Times New Roman" pitchFamily="16" charset="0"/>
                </a:rPr>
                <a:t>Salvador</a:t>
              </a:r>
            </a:p>
          </p:txBody>
        </p:sp>
        <p:sp>
          <p:nvSpPr>
            <p:cNvPr id="15383" name="Rectangle 20"/>
            <p:cNvSpPr>
              <a:spLocks noChangeArrowheads="1"/>
            </p:cNvSpPr>
            <p:nvPr/>
          </p:nvSpPr>
          <p:spPr bwMode="auto">
            <a:xfrm>
              <a:off x="3017" y="2911"/>
              <a:ext cx="780" cy="2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 anchor="b"/>
            <a:lstStyle/>
            <a:p>
              <a:pPr algn="ctr"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FFFF"/>
                  </a:solidFill>
                  <a:cs typeface="Times New Roman" pitchFamily="16" charset="0"/>
                </a:rPr>
                <a:t>3</a:t>
              </a:r>
            </a:p>
          </p:txBody>
        </p:sp>
        <p:sp>
          <p:nvSpPr>
            <p:cNvPr id="15384" name="Rectangle 21"/>
            <p:cNvSpPr>
              <a:spLocks noChangeArrowheads="1"/>
            </p:cNvSpPr>
            <p:nvPr/>
          </p:nvSpPr>
          <p:spPr bwMode="auto">
            <a:xfrm>
              <a:off x="3797" y="2911"/>
              <a:ext cx="1080" cy="2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 anchor="b"/>
            <a:lstStyle/>
            <a:p>
              <a:pPr algn="ctr"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FFFF"/>
                  </a:solidFill>
                  <a:cs typeface="Times New Roman" pitchFamily="16" charset="0"/>
                </a:rPr>
                <a:t>422</a:t>
              </a:r>
            </a:p>
          </p:txBody>
        </p:sp>
        <p:sp>
          <p:nvSpPr>
            <p:cNvPr id="15385" name="Rectangle 22"/>
            <p:cNvSpPr>
              <a:spLocks noChangeArrowheads="1"/>
            </p:cNvSpPr>
            <p:nvPr/>
          </p:nvSpPr>
          <p:spPr bwMode="auto">
            <a:xfrm>
              <a:off x="1429" y="3208"/>
              <a:ext cx="1588" cy="297"/>
            </a:xfrm>
            <a:prstGeom prst="rect">
              <a:avLst/>
            </a:prstGeom>
            <a:solidFill>
              <a:srgbClr val="FF8080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b"/>
            <a:lstStyle/>
            <a:p>
              <a:pP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FFFF"/>
                  </a:solidFill>
                  <a:cs typeface="Times New Roman" pitchFamily="16" charset="0"/>
                </a:rPr>
                <a:t>Total</a:t>
              </a:r>
            </a:p>
          </p:txBody>
        </p:sp>
        <p:sp>
          <p:nvSpPr>
            <p:cNvPr id="15386" name="Rectangle 23"/>
            <p:cNvSpPr>
              <a:spLocks noChangeArrowheads="1"/>
            </p:cNvSpPr>
            <p:nvPr/>
          </p:nvSpPr>
          <p:spPr bwMode="auto">
            <a:xfrm>
              <a:off x="3017" y="3208"/>
              <a:ext cx="780" cy="297"/>
            </a:xfrm>
            <a:prstGeom prst="rect">
              <a:avLst/>
            </a:prstGeom>
            <a:solidFill>
              <a:srgbClr val="FF8080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b"/>
            <a:lstStyle/>
            <a:p>
              <a:pPr algn="ctr">
                <a:buClr>
                  <a:srgbClr val="FF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cs typeface="Times New Roman" pitchFamily="16" charset="0"/>
                </a:rPr>
                <a:t>7</a:t>
              </a:r>
            </a:p>
          </p:txBody>
        </p:sp>
        <p:sp>
          <p:nvSpPr>
            <p:cNvPr id="15387" name="Rectangle 24"/>
            <p:cNvSpPr>
              <a:spLocks noChangeArrowheads="1"/>
            </p:cNvSpPr>
            <p:nvPr/>
          </p:nvSpPr>
          <p:spPr bwMode="auto">
            <a:xfrm>
              <a:off x="3797" y="3208"/>
              <a:ext cx="1080" cy="297"/>
            </a:xfrm>
            <a:prstGeom prst="rect">
              <a:avLst/>
            </a:prstGeom>
            <a:solidFill>
              <a:srgbClr val="FF8080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b"/>
            <a:lstStyle/>
            <a:p>
              <a:pPr algn="ctr">
                <a:buClr>
                  <a:srgbClr val="FF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cs typeface="Times New Roman" pitchFamily="16" charset="0"/>
                </a:rPr>
                <a:t>1086</a:t>
              </a:r>
            </a:p>
          </p:txBody>
        </p:sp>
        <p:sp>
          <p:nvSpPr>
            <p:cNvPr id="15388" name="Line 25"/>
            <p:cNvSpPr>
              <a:spLocks noChangeShapeType="1"/>
            </p:cNvSpPr>
            <p:nvPr/>
          </p:nvSpPr>
          <p:spPr bwMode="auto">
            <a:xfrm>
              <a:off x="3017" y="1414"/>
              <a:ext cx="1" cy="209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89" name="Line 26"/>
            <p:cNvSpPr>
              <a:spLocks noChangeShapeType="1"/>
            </p:cNvSpPr>
            <p:nvPr/>
          </p:nvSpPr>
          <p:spPr bwMode="auto">
            <a:xfrm>
              <a:off x="3797" y="1414"/>
              <a:ext cx="1" cy="209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90" name="Line 27"/>
            <p:cNvSpPr>
              <a:spLocks noChangeShapeType="1"/>
            </p:cNvSpPr>
            <p:nvPr/>
          </p:nvSpPr>
          <p:spPr bwMode="auto">
            <a:xfrm>
              <a:off x="1429" y="1414"/>
              <a:ext cx="3448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91" name="Line 28"/>
            <p:cNvSpPr>
              <a:spLocks noChangeShapeType="1"/>
            </p:cNvSpPr>
            <p:nvPr/>
          </p:nvSpPr>
          <p:spPr bwMode="auto">
            <a:xfrm>
              <a:off x="1429" y="1711"/>
              <a:ext cx="3448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92" name="Line 29"/>
            <p:cNvSpPr>
              <a:spLocks noChangeShapeType="1"/>
            </p:cNvSpPr>
            <p:nvPr/>
          </p:nvSpPr>
          <p:spPr bwMode="auto">
            <a:xfrm>
              <a:off x="1429" y="2008"/>
              <a:ext cx="3448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93" name="Line 30"/>
            <p:cNvSpPr>
              <a:spLocks noChangeShapeType="1"/>
            </p:cNvSpPr>
            <p:nvPr/>
          </p:nvSpPr>
          <p:spPr bwMode="auto">
            <a:xfrm>
              <a:off x="1429" y="2305"/>
              <a:ext cx="3448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94" name="Line 31"/>
            <p:cNvSpPr>
              <a:spLocks noChangeShapeType="1"/>
            </p:cNvSpPr>
            <p:nvPr/>
          </p:nvSpPr>
          <p:spPr bwMode="auto">
            <a:xfrm>
              <a:off x="1429" y="2614"/>
              <a:ext cx="3448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95" name="Line 32"/>
            <p:cNvSpPr>
              <a:spLocks noChangeShapeType="1"/>
            </p:cNvSpPr>
            <p:nvPr/>
          </p:nvSpPr>
          <p:spPr bwMode="auto">
            <a:xfrm>
              <a:off x="1429" y="2911"/>
              <a:ext cx="3448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96" name="Line 33"/>
            <p:cNvSpPr>
              <a:spLocks noChangeShapeType="1"/>
            </p:cNvSpPr>
            <p:nvPr/>
          </p:nvSpPr>
          <p:spPr bwMode="auto">
            <a:xfrm>
              <a:off x="1429" y="3208"/>
              <a:ext cx="3448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97" name="Line 34"/>
            <p:cNvSpPr>
              <a:spLocks noChangeShapeType="1"/>
            </p:cNvSpPr>
            <p:nvPr/>
          </p:nvSpPr>
          <p:spPr bwMode="auto">
            <a:xfrm>
              <a:off x="1429" y="1117"/>
              <a:ext cx="1" cy="2388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98" name="Line 35"/>
            <p:cNvSpPr>
              <a:spLocks noChangeShapeType="1"/>
            </p:cNvSpPr>
            <p:nvPr/>
          </p:nvSpPr>
          <p:spPr bwMode="auto">
            <a:xfrm>
              <a:off x="4877" y="1117"/>
              <a:ext cx="1" cy="2388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99" name="Line 36"/>
            <p:cNvSpPr>
              <a:spLocks noChangeShapeType="1"/>
            </p:cNvSpPr>
            <p:nvPr/>
          </p:nvSpPr>
          <p:spPr bwMode="auto">
            <a:xfrm>
              <a:off x="1429" y="1117"/>
              <a:ext cx="3448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00" name="Line 37"/>
            <p:cNvSpPr>
              <a:spLocks noChangeShapeType="1"/>
            </p:cNvSpPr>
            <p:nvPr/>
          </p:nvSpPr>
          <p:spPr bwMode="auto">
            <a:xfrm>
              <a:off x="1429" y="3505"/>
              <a:ext cx="3448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15364" name="AutoShape 38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actionButtonForwardNex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15365" name="Text Box 39"/>
          <p:cNvSpPr txBox="1">
            <a:spLocks noChangeArrowheads="1"/>
          </p:cNvSpPr>
          <p:nvPr/>
        </p:nvSpPr>
        <p:spPr bwMode="auto">
          <a:xfrm>
            <a:off x="5219700" y="5876925"/>
            <a:ext cx="2590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>
                <a:solidFill>
                  <a:srgbClr val="FFFFFF"/>
                </a:solidFill>
              </a:rPr>
              <a:t>Fonte: DGRP / SESAB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611188" y="115888"/>
            <a:ext cx="8351837" cy="865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Clr>
                <a:srgbClr val="FFFF00"/>
              </a:buClr>
              <a:buFont typeface="Consolas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olas" pitchFamily="49" charset="0"/>
                <a:ea typeface="+mn-ea"/>
              </a:rPr>
              <a:t>PLANO DE METAS 2009 - 2010</a:t>
            </a:r>
          </a:p>
        </p:txBody>
      </p:sp>
      <p:grpSp>
        <p:nvGrpSpPr>
          <p:cNvPr id="16387" name="Group 2"/>
          <p:cNvGrpSpPr>
            <a:grpSpLocks/>
          </p:cNvGrpSpPr>
          <p:nvPr/>
        </p:nvGrpSpPr>
        <p:grpSpPr bwMode="auto">
          <a:xfrm>
            <a:off x="393700" y="1125538"/>
            <a:ext cx="8748713" cy="5470525"/>
            <a:chOff x="248" y="709"/>
            <a:chExt cx="5511" cy="3446"/>
          </a:xfrm>
        </p:grpSpPr>
        <p:sp>
          <p:nvSpPr>
            <p:cNvPr id="16388" name="Rectangle 3"/>
            <p:cNvSpPr>
              <a:spLocks noChangeArrowheads="1"/>
            </p:cNvSpPr>
            <p:nvPr/>
          </p:nvSpPr>
          <p:spPr bwMode="auto">
            <a:xfrm>
              <a:off x="2018" y="1010"/>
              <a:ext cx="3742" cy="3146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just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FF0000"/>
                  </a:solidFill>
                  <a:latin typeface="Times New Roman" pitchFamily="16" charset="0"/>
                  <a:cs typeface="Times New Roman" pitchFamily="16" charset="0"/>
                </a:rPr>
                <a:t>Pactuação com o município </a:t>
              </a:r>
              <a:r>
                <a:rPr lang="en-GB" sz="2400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de um processo de desospitalização acompanhado de um plano de implantação de uma rede de serviços substitutivos, com </a:t>
              </a: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ênfase na implantação de CAPS III.</a:t>
              </a:r>
            </a:p>
            <a:p>
              <a:pPr algn="just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Assessorar e apoiar a implementação do </a:t>
              </a: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Programa de Volta para Casa e Residências Terapêuticas</a:t>
              </a:r>
              <a:r>
                <a:rPr lang="en-GB" sz="2400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 nos municípios prioritários.</a:t>
              </a:r>
            </a:p>
            <a:p>
              <a:pPr algn="just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Estabelecimento de critérios e ampliação de </a:t>
              </a: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Leitos de Atenção Integral em Saúde Mental nos Hospitais Gerais. </a:t>
              </a:r>
            </a:p>
          </p:txBody>
        </p:sp>
        <p:sp>
          <p:nvSpPr>
            <p:cNvPr id="16389" name="Rectangle 4"/>
            <p:cNvSpPr>
              <a:spLocks noChangeArrowheads="1"/>
            </p:cNvSpPr>
            <p:nvPr/>
          </p:nvSpPr>
          <p:spPr bwMode="auto">
            <a:xfrm>
              <a:off x="248" y="1010"/>
              <a:ext cx="1770" cy="3146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Reduzir o número de leitos psiquiátricos em hospitais de internação integral no estado até dezembro/2010.</a:t>
              </a:r>
            </a:p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</p:txBody>
        </p:sp>
        <p:sp>
          <p:nvSpPr>
            <p:cNvPr id="16390" name="Rectangle 5"/>
            <p:cNvSpPr>
              <a:spLocks noChangeArrowheads="1"/>
            </p:cNvSpPr>
            <p:nvPr/>
          </p:nvSpPr>
          <p:spPr bwMode="auto">
            <a:xfrm>
              <a:off x="2018" y="709"/>
              <a:ext cx="3742" cy="301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Ações</a:t>
              </a:r>
            </a:p>
          </p:txBody>
        </p:sp>
        <p:sp>
          <p:nvSpPr>
            <p:cNvPr id="16391" name="Rectangle 6"/>
            <p:cNvSpPr>
              <a:spLocks noChangeArrowheads="1"/>
            </p:cNvSpPr>
            <p:nvPr/>
          </p:nvSpPr>
          <p:spPr bwMode="auto">
            <a:xfrm>
              <a:off x="248" y="709"/>
              <a:ext cx="1770" cy="301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Meta</a:t>
              </a:r>
            </a:p>
          </p:txBody>
        </p:sp>
        <p:sp>
          <p:nvSpPr>
            <p:cNvPr id="16392" name="Line 7"/>
            <p:cNvSpPr>
              <a:spLocks noChangeShapeType="1"/>
            </p:cNvSpPr>
            <p:nvPr/>
          </p:nvSpPr>
          <p:spPr bwMode="auto">
            <a:xfrm>
              <a:off x="248" y="709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393" name="Line 8"/>
            <p:cNvSpPr>
              <a:spLocks noChangeShapeType="1"/>
            </p:cNvSpPr>
            <p:nvPr/>
          </p:nvSpPr>
          <p:spPr bwMode="auto">
            <a:xfrm>
              <a:off x="248" y="4156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394" name="Line 9"/>
            <p:cNvSpPr>
              <a:spLocks noChangeShapeType="1"/>
            </p:cNvSpPr>
            <p:nvPr/>
          </p:nvSpPr>
          <p:spPr bwMode="auto">
            <a:xfrm>
              <a:off x="248" y="709"/>
              <a:ext cx="1" cy="344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395" name="Line 10"/>
            <p:cNvSpPr>
              <a:spLocks noChangeShapeType="1"/>
            </p:cNvSpPr>
            <p:nvPr/>
          </p:nvSpPr>
          <p:spPr bwMode="auto">
            <a:xfrm>
              <a:off x="5760" y="709"/>
              <a:ext cx="1" cy="344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396" name="Line 11"/>
            <p:cNvSpPr>
              <a:spLocks noChangeShapeType="1"/>
            </p:cNvSpPr>
            <p:nvPr/>
          </p:nvSpPr>
          <p:spPr bwMode="auto">
            <a:xfrm>
              <a:off x="248" y="1010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397" name="Line 12"/>
            <p:cNvSpPr>
              <a:spLocks noChangeShapeType="1"/>
            </p:cNvSpPr>
            <p:nvPr/>
          </p:nvSpPr>
          <p:spPr bwMode="auto">
            <a:xfrm>
              <a:off x="2018" y="709"/>
              <a:ext cx="1" cy="344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611188" y="115888"/>
            <a:ext cx="8351837" cy="865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Clr>
                <a:srgbClr val="FFFF00"/>
              </a:buClr>
              <a:buFont typeface="Consolas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olas" pitchFamily="49" charset="0"/>
                <a:ea typeface="+mn-ea"/>
              </a:rPr>
              <a:t>PLANO DE METAS 2009 - 2010</a:t>
            </a:r>
          </a:p>
        </p:txBody>
      </p:sp>
      <p:grpSp>
        <p:nvGrpSpPr>
          <p:cNvPr id="17411" name="Group 2"/>
          <p:cNvGrpSpPr>
            <a:grpSpLocks/>
          </p:cNvGrpSpPr>
          <p:nvPr/>
        </p:nvGrpSpPr>
        <p:grpSpPr bwMode="auto">
          <a:xfrm>
            <a:off x="393700" y="1773238"/>
            <a:ext cx="8751888" cy="4105275"/>
            <a:chOff x="248" y="1117"/>
            <a:chExt cx="5513" cy="2586"/>
          </a:xfrm>
        </p:grpSpPr>
        <p:sp>
          <p:nvSpPr>
            <p:cNvPr id="17412" name="Rectangle 3"/>
            <p:cNvSpPr>
              <a:spLocks noChangeArrowheads="1"/>
            </p:cNvSpPr>
            <p:nvPr/>
          </p:nvSpPr>
          <p:spPr bwMode="auto">
            <a:xfrm>
              <a:off x="2018" y="1404"/>
              <a:ext cx="3742" cy="2298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just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0000"/>
                  </a:solidFill>
                  <a:latin typeface="Times New Roman" pitchFamily="16" charset="0"/>
                  <a:cs typeface="Times New Roman" pitchFamily="16" charset="0"/>
                </a:rPr>
                <a:t>			        Pactuar </a:t>
              </a:r>
            </a:p>
            <a:p>
              <a:pPr algn="just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b="1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0000"/>
                  </a:solidFill>
                  <a:latin typeface="Times New Roman" pitchFamily="16" charset="0"/>
                  <a:cs typeface="Times New Roman" pitchFamily="16" charset="0"/>
                </a:rPr>
                <a:t>APB e CREMEB 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o modo de inserção da Psiquiatria na Reforma.</a:t>
              </a:r>
            </a:p>
            <a:p>
              <a:pPr algn="just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0000"/>
                  </a:solidFill>
                  <a:latin typeface="Times New Roman" pitchFamily="16" charset="0"/>
                  <a:cs typeface="Times New Roman" pitchFamily="16" charset="0"/>
                </a:rPr>
                <a:t>Superintendência de Recursos Humanos do Estado e a EESP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: </a:t>
              </a: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programas de Residências 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(Psiquiatria, psicologia clínica, as multiprofissionais – UFBA e UNEB), mantidos pela SESAB e a possibilidade de abertura de novas residências, inclusive no interior.</a:t>
              </a:r>
            </a:p>
          </p:txBody>
        </p:sp>
        <p:sp>
          <p:nvSpPr>
            <p:cNvPr id="17413" name="Rectangle 4"/>
            <p:cNvSpPr>
              <a:spLocks noChangeArrowheads="1"/>
            </p:cNvSpPr>
            <p:nvPr/>
          </p:nvSpPr>
          <p:spPr bwMode="auto">
            <a:xfrm>
              <a:off x="248" y="1404"/>
              <a:ext cx="1770" cy="2298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</a:rPr>
                <a:t>Inclusão de novas parcerias no curso de Psiquiatria na Reforma.</a:t>
              </a:r>
            </a:p>
          </p:txBody>
        </p:sp>
        <p:sp>
          <p:nvSpPr>
            <p:cNvPr id="17414" name="Rectangle 5"/>
            <p:cNvSpPr>
              <a:spLocks noChangeArrowheads="1"/>
            </p:cNvSpPr>
            <p:nvPr/>
          </p:nvSpPr>
          <p:spPr bwMode="auto">
            <a:xfrm>
              <a:off x="2018" y="1117"/>
              <a:ext cx="3742" cy="28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Ações</a:t>
              </a:r>
            </a:p>
          </p:txBody>
        </p:sp>
        <p:sp>
          <p:nvSpPr>
            <p:cNvPr id="17415" name="Rectangle 6"/>
            <p:cNvSpPr>
              <a:spLocks noChangeArrowheads="1"/>
            </p:cNvSpPr>
            <p:nvPr/>
          </p:nvSpPr>
          <p:spPr bwMode="auto">
            <a:xfrm>
              <a:off x="248" y="1117"/>
              <a:ext cx="1770" cy="28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Meta</a:t>
              </a:r>
            </a:p>
          </p:txBody>
        </p:sp>
        <p:sp>
          <p:nvSpPr>
            <p:cNvPr id="17416" name="Line 7"/>
            <p:cNvSpPr>
              <a:spLocks noChangeShapeType="1"/>
            </p:cNvSpPr>
            <p:nvPr/>
          </p:nvSpPr>
          <p:spPr bwMode="auto">
            <a:xfrm>
              <a:off x="248" y="1117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417" name="Line 8"/>
            <p:cNvSpPr>
              <a:spLocks noChangeShapeType="1"/>
            </p:cNvSpPr>
            <p:nvPr/>
          </p:nvSpPr>
          <p:spPr bwMode="auto">
            <a:xfrm>
              <a:off x="248" y="3702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418" name="Line 9"/>
            <p:cNvSpPr>
              <a:spLocks noChangeShapeType="1"/>
            </p:cNvSpPr>
            <p:nvPr/>
          </p:nvSpPr>
          <p:spPr bwMode="auto">
            <a:xfrm>
              <a:off x="248" y="1117"/>
              <a:ext cx="1" cy="25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419" name="Line 10"/>
            <p:cNvSpPr>
              <a:spLocks noChangeShapeType="1"/>
            </p:cNvSpPr>
            <p:nvPr/>
          </p:nvSpPr>
          <p:spPr bwMode="auto">
            <a:xfrm>
              <a:off x="5760" y="1117"/>
              <a:ext cx="1" cy="25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420" name="Line 11"/>
            <p:cNvSpPr>
              <a:spLocks noChangeShapeType="1"/>
            </p:cNvSpPr>
            <p:nvPr/>
          </p:nvSpPr>
          <p:spPr bwMode="auto">
            <a:xfrm>
              <a:off x="248" y="1404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421" name="Line 12"/>
            <p:cNvSpPr>
              <a:spLocks noChangeShapeType="1"/>
            </p:cNvSpPr>
            <p:nvPr/>
          </p:nvSpPr>
          <p:spPr bwMode="auto">
            <a:xfrm>
              <a:off x="2018" y="1117"/>
              <a:ext cx="1" cy="25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 Box 1"/>
          <p:cNvSpPr txBox="1">
            <a:spLocks noChangeArrowheads="1"/>
          </p:cNvSpPr>
          <p:nvPr/>
        </p:nvSpPr>
        <p:spPr bwMode="auto">
          <a:xfrm>
            <a:off x="611188" y="115888"/>
            <a:ext cx="8351837" cy="865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Clr>
                <a:srgbClr val="FFFF00"/>
              </a:buClr>
              <a:buFont typeface="Consolas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olas" pitchFamily="49" charset="0"/>
                <a:ea typeface="+mn-ea"/>
              </a:rPr>
              <a:t>PLANO DE METAS 2009 - 2010</a:t>
            </a:r>
          </a:p>
        </p:txBody>
      </p:sp>
      <p:grpSp>
        <p:nvGrpSpPr>
          <p:cNvPr id="18435" name="Group 2"/>
          <p:cNvGrpSpPr>
            <a:grpSpLocks/>
          </p:cNvGrpSpPr>
          <p:nvPr/>
        </p:nvGrpSpPr>
        <p:grpSpPr bwMode="auto">
          <a:xfrm>
            <a:off x="393700" y="1773238"/>
            <a:ext cx="8748713" cy="4102100"/>
            <a:chOff x="248" y="1117"/>
            <a:chExt cx="5511" cy="2584"/>
          </a:xfrm>
        </p:grpSpPr>
        <p:sp>
          <p:nvSpPr>
            <p:cNvPr id="18437" name="Rectangle 3"/>
            <p:cNvSpPr>
              <a:spLocks noChangeArrowheads="1"/>
            </p:cNvSpPr>
            <p:nvPr/>
          </p:nvSpPr>
          <p:spPr bwMode="auto">
            <a:xfrm>
              <a:off x="1837" y="1404"/>
              <a:ext cx="3923" cy="2298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Fomentar a </a:t>
              </a: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implantação dos CAPS III 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nos municípios sede das macrorregiões de acordo com os critérios do MS.</a:t>
              </a: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Assessoria aos municípios para tramitação e implantação dos projetos dos CAPS III.</a:t>
              </a: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Pactuação na CIB de forma a tornar prioritárias a implantação dos CAPS III 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e a possibilidade de formas de pactuações entre os municípios.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</a:rPr>
                <a:t> </a:t>
              </a:r>
            </a:p>
          </p:txBody>
        </p:sp>
        <p:sp>
          <p:nvSpPr>
            <p:cNvPr id="18438" name="Rectangle 4"/>
            <p:cNvSpPr>
              <a:spLocks noChangeArrowheads="1"/>
            </p:cNvSpPr>
            <p:nvPr/>
          </p:nvSpPr>
          <p:spPr bwMode="auto">
            <a:xfrm>
              <a:off x="248" y="1404"/>
              <a:ext cx="1589" cy="2298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</a:rPr>
                <a:t>Ampliar o número de CAPS III no estado até dezembro de 2010. </a:t>
              </a:r>
            </a:p>
          </p:txBody>
        </p:sp>
        <p:sp>
          <p:nvSpPr>
            <p:cNvPr id="18439" name="Rectangle 5"/>
            <p:cNvSpPr>
              <a:spLocks noChangeArrowheads="1"/>
            </p:cNvSpPr>
            <p:nvPr/>
          </p:nvSpPr>
          <p:spPr bwMode="auto">
            <a:xfrm>
              <a:off x="1837" y="1117"/>
              <a:ext cx="3923" cy="28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Ações</a:t>
              </a:r>
            </a:p>
          </p:txBody>
        </p:sp>
        <p:sp>
          <p:nvSpPr>
            <p:cNvPr id="18440" name="Rectangle 6"/>
            <p:cNvSpPr>
              <a:spLocks noChangeArrowheads="1"/>
            </p:cNvSpPr>
            <p:nvPr/>
          </p:nvSpPr>
          <p:spPr bwMode="auto">
            <a:xfrm>
              <a:off x="248" y="1117"/>
              <a:ext cx="1589" cy="28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Meta</a:t>
              </a:r>
            </a:p>
          </p:txBody>
        </p:sp>
        <p:sp>
          <p:nvSpPr>
            <p:cNvPr id="18441" name="Line 7"/>
            <p:cNvSpPr>
              <a:spLocks noChangeShapeType="1"/>
            </p:cNvSpPr>
            <p:nvPr/>
          </p:nvSpPr>
          <p:spPr bwMode="auto">
            <a:xfrm>
              <a:off x="248" y="1117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442" name="Line 8"/>
            <p:cNvSpPr>
              <a:spLocks noChangeShapeType="1"/>
            </p:cNvSpPr>
            <p:nvPr/>
          </p:nvSpPr>
          <p:spPr bwMode="auto">
            <a:xfrm>
              <a:off x="248" y="3702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443" name="Line 9"/>
            <p:cNvSpPr>
              <a:spLocks noChangeShapeType="1"/>
            </p:cNvSpPr>
            <p:nvPr/>
          </p:nvSpPr>
          <p:spPr bwMode="auto">
            <a:xfrm>
              <a:off x="248" y="1117"/>
              <a:ext cx="1" cy="25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444" name="Line 10"/>
            <p:cNvSpPr>
              <a:spLocks noChangeShapeType="1"/>
            </p:cNvSpPr>
            <p:nvPr/>
          </p:nvSpPr>
          <p:spPr bwMode="auto">
            <a:xfrm>
              <a:off x="5760" y="1117"/>
              <a:ext cx="1" cy="25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445" name="Line 11"/>
            <p:cNvSpPr>
              <a:spLocks noChangeShapeType="1"/>
            </p:cNvSpPr>
            <p:nvPr/>
          </p:nvSpPr>
          <p:spPr bwMode="auto">
            <a:xfrm>
              <a:off x="248" y="1404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446" name="Line 12"/>
            <p:cNvSpPr>
              <a:spLocks noChangeShapeType="1"/>
            </p:cNvSpPr>
            <p:nvPr/>
          </p:nvSpPr>
          <p:spPr bwMode="auto">
            <a:xfrm>
              <a:off x="1837" y="1117"/>
              <a:ext cx="1" cy="25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18436" name="Elipse 13"/>
          <p:cNvSpPr>
            <a:spLocks noChangeArrowheads="1"/>
          </p:cNvSpPr>
          <p:nvPr/>
        </p:nvSpPr>
        <p:spPr bwMode="auto">
          <a:xfrm>
            <a:off x="2928938" y="5500688"/>
            <a:ext cx="6215062" cy="1357312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pt-BR" b="1"/>
              <a:t>Viabilizar </a:t>
            </a:r>
            <a:r>
              <a:rPr lang="pt-BR" b="1" i="1">
                <a:solidFill>
                  <a:srgbClr val="FFFF00"/>
                </a:solidFill>
              </a:rPr>
              <a:t>RECURSOS FINANCEIROS  </a:t>
            </a:r>
            <a:r>
              <a:rPr lang="pt-BR" b="1"/>
              <a:t>para implantação de CAPS III em cidades estratégicas.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611188" y="115888"/>
            <a:ext cx="8351837" cy="865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Clr>
                <a:srgbClr val="FFFF00"/>
              </a:buClr>
              <a:buFont typeface="Consolas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olas" pitchFamily="49" charset="0"/>
                <a:ea typeface="+mn-ea"/>
              </a:rPr>
              <a:t>PLANO DE METAS 2009 - 2010</a:t>
            </a:r>
          </a:p>
        </p:txBody>
      </p:sp>
      <p:grpSp>
        <p:nvGrpSpPr>
          <p:cNvPr id="19459" name="Group 2"/>
          <p:cNvGrpSpPr>
            <a:grpSpLocks/>
          </p:cNvGrpSpPr>
          <p:nvPr/>
        </p:nvGrpSpPr>
        <p:grpSpPr bwMode="auto">
          <a:xfrm>
            <a:off x="428625" y="1889125"/>
            <a:ext cx="8501063" cy="4968875"/>
            <a:chOff x="248" y="845"/>
            <a:chExt cx="5355" cy="3130"/>
          </a:xfrm>
        </p:grpSpPr>
        <p:sp>
          <p:nvSpPr>
            <p:cNvPr id="19460" name="Rectangle 3"/>
            <p:cNvSpPr>
              <a:spLocks noChangeArrowheads="1"/>
            </p:cNvSpPr>
            <p:nvPr/>
          </p:nvSpPr>
          <p:spPr bwMode="auto">
            <a:xfrm>
              <a:off x="2496" y="1305"/>
              <a:ext cx="3106" cy="1334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just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>
                  <a:solidFill>
                    <a:srgbClr val="000000"/>
                  </a:solidFill>
                </a:rPr>
                <a:t>Proposição de novos arranjos assistenciais em Saúde Mental com ênfase no manejo das crises e </a:t>
              </a:r>
              <a:r>
                <a:rPr lang="en-GB" b="1">
                  <a:solidFill>
                    <a:srgbClr val="000000"/>
                  </a:solidFill>
                </a:rPr>
                <a:t>criação de espaços de convivência social nos pequenos municípios</a:t>
              </a:r>
              <a:r>
                <a:rPr lang="en-GB">
                  <a:solidFill>
                    <a:srgbClr val="000000"/>
                  </a:solidFill>
                </a:rPr>
                <a:t>.</a:t>
              </a:r>
              <a:r>
                <a:rPr lang="en-GB" b="1">
                  <a:solidFill>
                    <a:srgbClr val="000000"/>
                  </a:solidFill>
                </a:rPr>
                <a:t> </a:t>
              </a:r>
            </a:p>
            <a:p>
              <a:pPr algn="just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b="1">
                <a:solidFill>
                  <a:srgbClr val="000000"/>
                </a:solidFill>
              </a:endParaRPr>
            </a:p>
            <a:p>
              <a:pPr algn="ctr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0000"/>
                  </a:solidFill>
                </a:rPr>
                <a:t>PARCERIA COM A SEDES</a:t>
              </a:r>
            </a:p>
          </p:txBody>
        </p:sp>
        <p:sp>
          <p:nvSpPr>
            <p:cNvPr id="19461" name="Rectangle 4"/>
            <p:cNvSpPr>
              <a:spLocks noChangeArrowheads="1"/>
            </p:cNvSpPr>
            <p:nvPr/>
          </p:nvSpPr>
          <p:spPr bwMode="auto">
            <a:xfrm>
              <a:off x="248" y="1305"/>
              <a:ext cx="2248" cy="1334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</a:rPr>
                <a:t>Construir novos arranjos assistenciais em Saúde Mental para municípios com população inferior a 20 mil habitantes.</a:t>
              </a:r>
              <a:r>
                <a:rPr lang="en-GB" b="1">
                  <a:solidFill>
                    <a:srgbClr val="FFFFFF"/>
                  </a:solidFill>
                </a:rPr>
                <a:t> </a:t>
              </a:r>
            </a:p>
          </p:txBody>
        </p:sp>
        <p:sp>
          <p:nvSpPr>
            <p:cNvPr id="19462" name="Rectangle 7"/>
            <p:cNvSpPr>
              <a:spLocks noChangeArrowheads="1"/>
            </p:cNvSpPr>
            <p:nvPr/>
          </p:nvSpPr>
          <p:spPr bwMode="auto">
            <a:xfrm>
              <a:off x="2496" y="845"/>
              <a:ext cx="3106" cy="460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Ações</a:t>
              </a:r>
            </a:p>
          </p:txBody>
        </p:sp>
        <p:sp>
          <p:nvSpPr>
            <p:cNvPr id="19463" name="Rectangle 8"/>
            <p:cNvSpPr>
              <a:spLocks noChangeArrowheads="1"/>
            </p:cNvSpPr>
            <p:nvPr/>
          </p:nvSpPr>
          <p:spPr bwMode="auto">
            <a:xfrm>
              <a:off x="248" y="845"/>
              <a:ext cx="2248" cy="460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Meta</a:t>
              </a:r>
            </a:p>
          </p:txBody>
        </p:sp>
        <p:sp>
          <p:nvSpPr>
            <p:cNvPr id="19464" name="Line 9"/>
            <p:cNvSpPr>
              <a:spLocks noChangeShapeType="1"/>
            </p:cNvSpPr>
            <p:nvPr/>
          </p:nvSpPr>
          <p:spPr bwMode="auto">
            <a:xfrm>
              <a:off x="248" y="845"/>
              <a:ext cx="5354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465" name="Line 10"/>
            <p:cNvSpPr>
              <a:spLocks noChangeShapeType="1"/>
            </p:cNvSpPr>
            <p:nvPr/>
          </p:nvSpPr>
          <p:spPr bwMode="auto">
            <a:xfrm>
              <a:off x="248" y="3974"/>
              <a:ext cx="5354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466" name="Line 11"/>
            <p:cNvSpPr>
              <a:spLocks noChangeShapeType="1"/>
            </p:cNvSpPr>
            <p:nvPr/>
          </p:nvSpPr>
          <p:spPr bwMode="auto">
            <a:xfrm>
              <a:off x="248" y="845"/>
              <a:ext cx="1" cy="3129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467" name="Line 12"/>
            <p:cNvSpPr>
              <a:spLocks noChangeShapeType="1"/>
            </p:cNvSpPr>
            <p:nvPr/>
          </p:nvSpPr>
          <p:spPr bwMode="auto">
            <a:xfrm>
              <a:off x="5602" y="845"/>
              <a:ext cx="1" cy="3129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468" name="Line 13"/>
            <p:cNvSpPr>
              <a:spLocks noChangeShapeType="1"/>
            </p:cNvSpPr>
            <p:nvPr/>
          </p:nvSpPr>
          <p:spPr bwMode="auto">
            <a:xfrm>
              <a:off x="248" y="1305"/>
              <a:ext cx="5354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469" name="Line 14"/>
            <p:cNvSpPr>
              <a:spLocks noChangeShapeType="1"/>
            </p:cNvSpPr>
            <p:nvPr/>
          </p:nvSpPr>
          <p:spPr bwMode="auto">
            <a:xfrm>
              <a:off x="2496" y="845"/>
              <a:ext cx="1" cy="3129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470" name="Line 15"/>
            <p:cNvSpPr>
              <a:spLocks noChangeShapeType="1"/>
            </p:cNvSpPr>
            <p:nvPr/>
          </p:nvSpPr>
          <p:spPr bwMode="auto">
            <a:xfrm flipV="1">
              <a:off x="248" y="2640"/>
              <a:ext cx="5354" cy="30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1"/>
          <p:cNvSpPr txBox="1">
            <a:spLocks noChangeArrowheads="1"/>
          </p:cNvSpPr>
          <p:nvPr/>
        </p:nvSpPr>
        <p:spPr bwMode="auto">
          <a:xfrm>
            <a:off x="611188" y="115888"/>
            <a:ext cx="8351837" cy="865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Clr>
                <a:srgbClr val="FFFF00"/>
              </a:buClr>
              <a:buFont typeface="Consolas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olas" pitchFamily="49" charset="0"/>
                <a:ea typeface="+mn-ea"/>
              </a:rPr>
              <a:t>PLANO DE METAS 2009 - 2010</a:t>
            </a:r>
          </a:p>
        </p:txBody>
      </p:sp>
      <p:grpSp>
        <p:nvGrpSpPr>
          <p:cNvPr id="20483" name="Group 2"/>
          <p:cNvGrpSpPr>
            <a:grpSpLocks/>
          </p:cNvGrpSpPr>
          <p:nvPr/>
        </p:nvGrpSpPr>
        <p:grpSpPr bwMode="auto">
          <a:xfrm>
            <a:off x="393700" y="1052513"/>
            <a:ext cx="8751888" cy="5807075"/>
            <a:chOff x="248" y="663"/>
            <a:chExt cx="5513" cy="3658"/>
          </a:xfrm>
        </p:grpSpPr>
        <p:sp>
          <p:nvSpPr>
            <p:cNvPr id="20485" name="Rectangle 3"/>
            <p:cNvSpPr>
              <a:spLocks noChangeArrowheads="1"/>
            </p:cNvSpPr>
            <p:nvPr/>
          </p:nvSpPr>
          <p:spPr bwMode="auto">
            <a:xfrm>
              <a:off x="1474" y="1000"/>
              <a:ext cx="4286" cy="3320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just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solidFill>
                    <a:srgbClr val="000000"/>
                  </a:solidFill>
                </a:rPr>
                <a:t>Levantamento dos recursos assistenciais e comunitários atuantes </a:t>
              </a:r>
              <a:r>
                <a:rPr lang="en-GB" sz="1600">
                  <a:solidFill>
                    <a:srgbClr val="000000"/>
                  </a:solidFill>
                </a:rPr>
                <a:t>junto à clientela de usuários graves de álcool e outras drogas no Estado da Bahia.</a:t>
              </a:r>
            </a:p>
            <a:p>
              <a:pPr algn="just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600">
                <a:solidFill>
                  <a:srgbClr val="000000"/>
                </a:solidFill>
              </a:endParaRPr>
            </a:p>
            <a:p>
              <a:pPr algn="just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solidFill>
                    <a:srgbClr val="000000"/>
                  </a:solidFill>
                </a:rPr>
                <a:t>Implantar CAPSad nos municípios definidos como prioritários pelo MS/SESAB.</a:t>
              </a:r>
            </a:p>
            <a:p>
              <a:pPr algn="just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600">
                <a:solidFill>
                  <a:srgbClr val="000000"/>
                </a:solidFill>
              </a:endParaRPr>
            </a:p>
            <a:p>
              <a:pPr algn="just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000000"/>
                  </a:solidFill>
                </a:rPr>
                <a:t>Acompanhamento das </a:t>
              </a:r>
              <a:r>
                <a:rPr lang="en-GB" sz="1600" b="1">
                  <a:solidFill>
                    <a:srgbClr val="000000"/>
                  </a:solidFill>
                </a:rPr>
                <a:t>ações do PEAD</a:t>
              </a:r>
              <a:r>
                <a:rPr lang="en-GB" sz="1600">
                  <a:solidFill>
                    <a:srgbClr val="000000"/>
                  </a:solidFill>
                </a:rPr>
                <a:t>.</a:t>
              </a:r>
            </a:p>
            <a:p>
              <a:pPr algn="just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600">
                <a:solidFill>
                  <a:srgbClr val="000000"/>
                </a:solidFill>
              </a:endParaRPr>
            </a:p>
            <a:p>
              <a:pPr algn="just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000000"/>
                  </a:solidFill>
                </a:rPr>
                <a:t>Definição de metas da </a:t>
              </a:r>
              <a:r>
                <a:rPr lang="en-GB" sz="1600" b="1">
                  <a:solidFill>
                    <a:srgbClr val="000000"/>
                  </a:solidFill>
                </a:rPr>
                <a:t>SESAB</a:t>
              </a:r>
              <a:r>
                <a:rPr lang="en-GB" sz="1600">
                  <a:solidFill>
                    <a:srgbClr val="000000"/>
                  </a:solidFill>
                </a:rPr>
                <a:t> de </a:t>
              </a:r>
              <a:r>
                <a:rPr lang="en-GB" sz="1600" b="1">
                  <a:solidFill>
                    <a:srgbClr val="000000"/>
                  </a:solidFill>
                </a:rPr>
                <a:t>municípios estratégicos para implantação dos CAPSad</a:t>
              </a:r>
              <a:r>
                <a:rPr lang="en-GB" sz="1600">
                  <a:solidFill>
                    <a:srgbClr val="000000"/>
                  </a:solidFill>
                </a:rPr>
                <a:t> e pactuação com gestores municipais para a sua implantação.</a:t>
              </a:r>
            </a:p>
            <a:p>
              <a:pPr algn="just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600">
                <a:solidFill>
                  <a:srgbClr val="000000"/>
                </a:solidFill>
              </a:endParaRPr>
            </a:p>
            <a:p>
              <a:pPr algn="just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solidFill>
                    <a:srgbClr val="000000"/>
                  </a:solidFill>
                </a:rPr>
                <a:t>Regulação Estadual para o funcionamento das comunidades terapêuticas </a:t>
              </a:r>
              <a:r>
                <a:rPr lang="en-GB" sz="1600">
                  <a:solidFill>
                    <a:srgbClr val="000000"/>
                  </a:solidFill>
                </a:rPr>
                <a:t>na Bahia [</a:t>
              </a:r>
              <a:r>
                <a:rPr lang="en-GB" sz="1600" b="1">
                  <a:solidFill>
                    <a:srgbClr val="FF0000"/>
                  </a:solidFill>
                </a:rPr>
                <a:t>FÓRUM em JUNHO 2010</a:t>
              </a:r>
              <a:r>
                <a:rPr lang="en-GB" sz="1600">
                  <a:solidFill>
                    <a:srgbClr val="000000"/>
                  </a:solidFill>
                </a:rPr>
                <a:t>].</a:t>
              </a:r>
            </a:p>
            <a:p>
              <a:pPr algn="just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600">
                <a:solidFill>
                  <a:srgbClr val="000000"/>
                </a:solidFill>
              </a:endParaRPr>
            </a:p>
          </p:txBody>
        </p:sp>
        <p:sp>
          <p:nvSpPr>
            <p:cNvPr id="20486" name="Rectangle 4"/>
            <p:cNvSpPr>
              <a:spLocks noChangeArrowheads="1"/>
            </p:cNvSpPr>
            <p:nvPr/>
          </p:nvSpPr>
          <p:spPr bwMode="auto">
            <a:xfrm>
              <a:off x="248" y="1000"/>
              <a:ext cx="1226" cy="3320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</a:rPr>
                <a:t>Formalização do plano estadual para atenção integral relativas ao uso de risco e dependência de álcool e outras drogas. [CETAD/</a:t>
              </a:r>
            </a:p>
            <a:p>
              <a:pPr algn="ctr" eaLnBrk="0" hangingPunct="0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</a:rPr>
                <a:t>PREVDROGAS]</a:t>
              </a:r>
            </a:p>
          </p:txBody>
        </p:sp>
        <p:sp>
          <p:nvSpPr>
            <p:cNvPr id="20487" name="Rectangle 5"/>
            <p:cNvSpPr>
              <a:spLocks noChangeArrowheads="1"/>
            </p:cNvSpPr>
            <p:nvPr/>
          </p:nvSpPr>
          <p:spPr bwMode="auto">
            <a:xfrm>
              <a:off x="1474" y="663"/>
              <a:ext cx="4286" cy="33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Ações</a:t>
              </a:r>
            </a:p>
          </p:txBody>
        </p:sp>
        <p:sp>
          <p:nvSpPr>
            <p:cNvPr id="20488" name="Rectangle 6"/>
            <p:cNvSpPr>
              <a:spLocks noChangeArrowheads="1"/>
            </p:cNvSpPr>
            <p:nvPr/>
          </p:nvSpPr>
          <p:spPr bwMode="auto">
            <a:xfrm>
              <a:off x="248" y="663"/>
              <a:ext cx="1226" cy="33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Meta</a:t>
              </a:r>
            </a:p>
          </p:txBody>
        </p:sp>
        <p:sp>
          <p:nvSpPr>
            <p:cNvPr id="20489" name="Line 7"/>
            <p:cNvSpPr>
              <a:spLocks noChangeShapeType="1"/>
            </p:cNvSpPr>
            <p:nvPr/>
          </p:nvSpPr>
          <p:spPr bwMode="auto">
            <a:xfrm>
              <a:off x="248" y="663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490" name="Line 8"/>
            <p:cNvSpPr>
              <a:spLocks noChangeShapeType="1"/>
            </p:cNvSpPr>
            <p:nvPr/>
          </p:nvSpPr>
          <p:spPr bwMode="auto">
            <a:xfrm>
              <a:off x="248" y="4320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491" name="Line 9"/>
            <p:cNvSpPr>
              <a:spLocks noChangeShapeType="1"/>
            </p:cNvSpPr>
            <p:nvPr/>
          </p:nvSpPr>
          <p:spPr bwMode="auto">
            <a:xfrm>
              <a:off x="248" y="663"/>
              <a:ext cx="1" cy="365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492" name="Line 10"/>
            <p:cNvSpPr>
              <a:spLocks noChangeShapeType="1"/>
            </p:cNvSpPr>
            <p:nvPr/>
          </p:nvSpPr>
          <p:spPr bwMode="auto">
            <a:xfrm>
              <a:off x="5760" y="663"/>
              <a:ext cx="1" cy="365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493" name="Line 11"/>
            <p:cNvSpPr>
              <a:spLocks noChangeShapeType="1"/>
            </p:cNvSpPr>
            <p:nvPr/>
          </p:nvSpPr>
          <p:spPr bwMode="auto">
            <a:xfrm>
              <a:off x="248" y="1000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494" name="Line 12"/>
            <p:cNvSpPr>
              <a:spLocks noChangeShapeType="1"/>
            </p:cNvSpPr>
            <p:nvPr/>
          </p:nvSpPr>
          <p:spPr bwMode="auto">
            <a:xfrm>
              <a:off x="1474" y="663"/>
              <a:ext cx="1" cy="365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20484" name="Retângulo 13"/>
          <p:cNvSpPr>
            <a:spLocks noChangeArrowheads="1"/>
          </p:cNvSpPr>
          <p:nvPr/>
        </p:nvSpPr>
        <p:spPr bwMode="auto">
          <a:xfrm>
            <a:off x="3857625" y="6215063"/>
            <a:ext cx="40655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>
                <a:srgbClr val="000000"/>
              </a:buClr>
              <a:buSzPct val="95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>
                <a:solidFill>
                  <a:srgbClr val="FF0000"/>
                </a:solidFill>
              </a:rPr>
              <a:t>PARCERIA COM A SEDES e SJCDH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1"/>
          <p:cNvSpPr txBox="1">
            <a:spLocks noChangeArrowheads="1"/>
          </p:cNvSpPr>
          <p:nvPr/>
        </p:nvSpPr>
        <p:spPr bwMode="auto">
          <a:xfrm>
            <a:off x="611188" y="115888"/>
            <a:ext cx="8351837" cy="865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Clr>
                <a:srgbClr val="FFFF00"/>
              </a:buClr>
              <a:buFont typeface="Consolas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olas" pitchFamily="49" charset="0"/>
                <a:ea typeface="+mn-ea"/>
              </a:rPr>
              <a:t>PLANO DE METAS 2009 - 2010</a:t>
            </a:r>
          </a:p>
        </p:txBody>
      </p:sp>
      <p:grpSp>
        <p:nvGrpSpPr>
          <p:cNvPr id="21507" name="Group 2"/>
          <p:cNvGrpSpPr>
            <a:grpSpLocks/>
          </p:cNvGrpSpPr>
          <p:nvPr/>
        </p:nvGrpSpPr>
        <p:grpSpPr bwMode="auto">
          <a:xfrm>
            <a:off x="393700" y="1052513"/>
            <a:ext cx="8748713" cy="5803900"/>
            <a:chOff x="248" y="663"/>
            <a:chExt cx="5511" cy="3656"/>
          </a:xfrm>
        </p:grpSpPr>
        <p:sp>
          <p:nvSpPr>
            <p:cNvPr id="21508" name="Rectangle 3"/>
            <p:cNvSpPr>
              <a:spLocks noChangeArrowheads="1"/>
            </p:cNvSpPr>
            <p:nvPr/>
          </p:nvSpPr>
          <p:spPr bwMode="auto">
            <a:xfrm>
              <a:off x="1474" y="1000"/>
              <a:ext cx="4286" cy="3320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just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rgbClr val="000000"/>
                  </a:solidFill>
                </a:rPr>
                <a:t>Garantir a </a:t>
              </a:r>
              <a:r>
                <a:rPr lang="en-GB" sz="1600" b="1">
                  <a:solidFill>
                    <a:schemeClr val="tx1"/>
                  </a:solidFill>
                </a:rPr>
                <a:t>criação de leitos para alcoolistas nos hospitais gerais</a:t>
              </a:r>
              <a:r>
                <a:rPr lang="en-GB" sz="1600">
                  <a:solidFill>
                    <a:srgbClr val="000000"/>
                  </a:solidFill>
                </a:rPr>
                <a:t>, conforme a Portaria MS/ GM nº 2.197, de 14 de outubro de 2004, iniciando na rede própria e sensibilizando hospitais municipais e conveniados da rede SUS.</a:t>
              </a:r>
            </a:p>
            <a:p>
              <a:pPr algn="just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600">
                <a:solidFill>
                  <a:srgbClr val="000000"/>
                </a:solidFill>
              </a:endParaRPr>
            </a:p>
            <a:p>
              <a:pPr algn="just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solidFill>
                    <a:srgbClr val="FF0000"/>
                  </a:solidFill>
                </a:rPr>
                <a:t>Pactuação na CIB </a:t>
              </a:r>
              <a:r>
                <a:rPr lang="en-GB" sz="1600">
                  <a:solidFill>
                    <a:srgbClr val="000000"/>
                  </a:solidFill>
                </a:rPr>
                <a:t>de forma a tornar prioritário a implantação dos </a:t>
              </a:r>
              <a:r>
                <a:rPr lang="en-GB" sz="1600" b="1">
                  <a:solidFill>
                    <a:srgbClr val="000000"/>
                  </a:solidFill>
                </a:rPr>
                <a:t>CAPSad</a:t>
              </a:r>
              <a:r>
                <a:rPr lang="en-GB" sz="1600">
                  <a:solidFill>
                    <a:srgbClr val="000000"/>
                  </a:solidFill>
                </a:rPr>
                <a:t> e a possibilidade de formação de consórcios.</a:t>
              </a:r>
            </a:p>
            <a:p>
              <a:pPr algn="just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600">
                <a:solidFill>
                  <a:srgbClr val="000000"/>
                </a:solidFill>
              </a:endParaRPr>
            </a:p>
            <a:p>
              <a:pPr algn="just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solidFill>
                    <a:srgbClr val="000000"/>
                  </a:solidFill>
                </a:rPr>
                <a:t>Problematizar a demanda por leitos de desintoxicação</a:t>
              </a:r>
              <a:r>
                <a:rPr lang="en-GB" sz="1600">
                  <a:solidFill>
                    <a:srgbClr val="000000"/>
                  </a:solidFill>
                </a:rPr>
                <a:t>, ampliando a rede social para oferecimento de continência social nos casos mais graves através da estimulação da criação de espaços de hospitalidade.</a:t>
              </a:r>
            </a:p>
          </p:txBody>
        </p:sp>
        <p:sp>
          <p:nvSpPr>
            <p:cNvPr id="21509" name="Rectangle 4"/>
            <p:cNvSpPr>
              <a:spLocks noChangeArrowheads="1"/>
            </p:cNvSpPr>
            <p:nvPr/>
          </p:nvSpPr>
          <p:spPr bwMode="auto">
            <a:xfrm>
              <a:off x="248" y="1000"/>
              <a:ext cx="1226" cy="3320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</a:rPr>
                <a:t>Formalização do plano estadual para atenção integral relativas ao uso de risco e dependência de álcool e outras drogas. [CETAD/PREVDROGAS]</a:t>
              </a:r>
            </a:p>
          </p:txBody>
        </p:sp>
        <p:sp>
          <p:nvSpPr>
            <p:cNvPr id="21510" name="Rectangle 5"/>
            <p:cNvSpPr>
              <a:spLocks noChangeArrowheads="1"/>
            </p:cNvSpPr>
            <p:nvPr/>
          </p:nvSpPr>
          <p:spPr bwMode="auto">
            <a:xfrm>
              <a:off x="1474" y="663"/>
              <a:ext cx="4286" cy="33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Ações</a:t>
              </a:r>
            </a:p>
          </p:txBody>
        </p:sp>
        <p:sp>
          <p:nvSpPr>
            <p:cNvPr id="21511" name="Rectangle 6"/>
            <p:cNvSpPr>
              <a:spLocks noChangeArrowheads="1"/>
            </p:cNvSpPr>
            <p:nvPr/>
          </p:nvSpPr>
          <p:spPr bwMode="auto">
            <a:xfrm>
              <a:off x="248" y="663"/>
              <a:ext cx="1226" cy="33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Meta</a:t>
              </a:r>
            </a:p>
          </p:txBody>
        </p:sp>
        <p:sp>
          <p:nvSpPr>
            <p:cNvPr id="21512" name="Line 7"/>
            <p:cNvSpPr>
              <a:spLocks noChangeShapeType="1"/>
            </p:cNvSpPr>
            <p:nvPr/>
          </p:nvSpPr>
          <p:spPr bwMode="auto">
            <a:xfrm>
              <a:off x="248" y="663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13" name="Line 8"/>
            <p:cNvSpPr>
              <a:spLocks noChangeShapeType="1"/>
            </p:cNvSpPr>
            <p:nvPr/>
          </p:nvSpPr>
          <p:spPr bwMode="auto">
            <a:xfrm>
              <a:off x="248" y="4320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14" name="Line 9"/>
            <p:cNvSpPr>
              <a:spLocks noChangeShapeType="1"/>
            </p:cNvSpPr>
            <p:nvPr/>
          </p:nvSpPr>
          <p:spPr bwMode="auto">
            <a:xfrm>
              <a:off x="248" y="663"/>
              <a:ext cx="1" cy="365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15" name="Line 10"/>
            <p:cNvSpPr>
              <a:spLocks noChangeShapeType="1"/>
            </p:cNvSpPr>
            <p:nvPr/>
          </p:nvSpPr>
          <p:spPr bwMode="auto">
            <a:xfrm>
              <a:off x="5760" y="663"/>
              <a:ext cx="1" cy="365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16" name="Line 11"/>
            <p:cNvSpPr>
              <a:spLocks noChangeShapeType="1"/>
            </p:cNvSpPr>
            <p:nvPr/>
          </p:nvSpPr>
          <p:spPr bwMode="auto">
            <a:xfrm>
              <a:off x="248" y="1000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17" name="Line 12"/>
            <p:cNvSpPr>
              <a:spLocks noChangeShapeType="1"/>
            </p:cNvSpPr>
            <p:nvPr/>
          </p:nvSpPr>
          <p:spPr bwMode="auto">
            <a:xfrm>
              <a:off x="1474" y="663"/>
              <a:ext cx="1" cy="365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 Box 1"/>
          <p:cNvSpPr txBox="1">
            <a:spLocks noChangeArrowheads="1"/>
          </p:cNvSpPr>
          <p:nvPr/>
        </p:nvSpPr>
        <p:spPr bwMode="auto">
          <a:xfrm>
            <a:off x="611188" y="115888"/>
            <a:ext cx="8351837" cy="865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Clr>
                <a:srgbClr val="FFFF00"/>
              </a:buClr>
              <a:buFont typeface="Consolas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olas" pitchFamily="49" charset="0"/>
                <a:ea typeface="+mn-ea"/>
              </a:rPr>
              <a:t>PLANO DE METAS 2009 - 2010</a:t>
            </a:r>
          </a:p>
        </p:txBody>
      </p:sp>
      <p:grpSp>
        <p:nvGrpSpPr>
          <p:cNvPr id="22531" name="Group 2"/>
          <p:cNvGrpSpPr>
            <a:grpSpLocks/>
          </p:cNvGrpSpPr>
          <p:nvPr/>
        </p:nvGrpSpPr>
        <p:grpSpPr bwMode="auto">
          <a:xfrm>
            <a:off x="393700" y="908050"/>
            <a:ext cx="8748713" cy="5948363"/>
            <a:chOff x="248" y="572"/>
            <a:chExt cx="5511" cy="3747"/>
          </a:xfrm>
        </p:grpSpPr>
        <p:sp>
          <p:nvSpPr>
            <p:cNvPr id="22533" name="Rectangle 3"/>
            <p:cNvSpPr>
              <a:spLocks noChangeArrowheads="1"/>
            </p:cNvSpPr>
            <p:nvPr/>
          </p:nvSpPr>
          <p:spPr bwMode="auto">
            <a:xfrm>
              <a:off x="1791" y="883"/>
              <a:ext cx="3969" cy="3437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0000"/>
                  </a:solidFill>
                  <a:latin typeface="Times New Roman" pitchFamily="16" charset="0"/>
                  <a:cs typeface="Times New Roman" pitchFamily="16" charset="0"/>
                </a:rPr>
                <a:t>Implantar CAPSia nos municípios definidos como prioritários pelo MS/SESAB</a:t>
              </a: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;</a:t>
              </a: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Estimular a articulação nas macrorregiões para a organização de projetos de educação permanente em atendimento á crianças e adolescentes, para os CAPS, alem de cursos de atualização em Saúde Mental para as ESF;</a:t>
              </a: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Realizar o levantamento, por macrorregiões de saúde, das unidades de atendimento sócio educativo, conselhos tutelares e de direitos, segundo princípios do ECA e do SINASE.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</a:rPr>
                <a:t> </a:t>
              </a: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</a:endParaRPr>
            </a:p>
          </p:txBody>
        </p:sp>
        <p:sp>
          <p:nvSpPr>
            <p:cNvPr id="22534" name="Rectangle 4"/>
            <p:cNvSpPr>
              <a:spLocks noChangeArrowheads="1"/>
            </p:cNvSpPr>
            <p:nvPr/>
          </p:nvSpPr>
          <p:spPr bwMode="auto">
            <a:xfrm>
              <a:off x="248" y="883"/>
              <a:ext cx="1543" cy="3437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</a:rPr>
                <a:t>Formalizar o Plano Estadual para atenção integral à Saúde Mental da Infância e Adolescência. </a:t>
              </a:r>
            </a:p>
          </p:txBody>
        </p:sp>
        <p:sp>
          <p:nvSpPr>
            <p:cNvPr id="22535" name="Rectangle 5"/>
            <p:cNvSpPr>
              <a:spLocks noChangeArrowheads="1"/>
            </p:cNvSpPr>
            <p:nvPr/>
          </p:nvSpPr>
          <p:spPr bwMode="auto">
            <a:xfrm>
              <a:off x="1791" y="572"/>
              <a:ext cx="3969" cy="311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Ações</a:t>
              </a:r>
            </a:p>
          </p:txBody>
        </p:sp>
        <p:sp>
          <p:nvSpPr>
            <p:cNvPr id="22536" name="Rectangle 6"/>
            <p:cNvSpPr>
              <a:spLocks noChangeArrowheads="1"/>
            </p:cNvSpPr>
            <p:nvPr/>
          </p:nvSpPr>
          <p:spPr bwMode="auto">
            <a:xfrm>
              <a:off x="248" y="572"/>
              <a:ext cx="1543" cy="311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Meta</a:t>
              </a:r>
            </a:p>
          </p:txBody>
        </p:sp>
        <p:sp>
          <p:nvSpPr>
            <p:cNvPr id="22537" name="Line 7"/>
            <p:cNvSpPr>
              <a:spLocks noChangeShapeType="1"/>
            </p:cNvSpPr>
            <p:nvPr/>
          </p:nvSpPr>
          <p:spPr bwMode="auto">
            <a:xfrm>
              <a:off x="248" y="572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38" name="Line 8"/>
            <p:cNvSpPr>
              <a:spLocks noChangeShapeType="1"/>
            </p:cNvSpPr>
            <p:nvPr/>
          </p:nvSpPr>
          <p:spPr bwMode="auto">
            <a:xfrm>
              <a:off x="248" y="4320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39" name="Line 9"/>
            <p:cNvSpPr>
              <a:spLocks noChangeShapeType="1"/>
            </p:cNvSpPr>
            <p:nvPr/>
          </p:nvSpPr>
          <p:spPr bwMode="auto">
            <a:xfrm>
              <a:off x="248" y="572"/>
              <a:ext cx="1" cy="3748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40" name="Line 10"/>
            <p:cNvSpPr>
              <a:spLocks noChangeShapeType="1"/>
            </p:cNvSpPr>
            <p:nvPr/>
          </p:nvSpPr>
          <p:spPr bwMode="auto">
            <a:xfrm>
              <a:off x="5760" y="572"/>
              <a:ext cx="1" cy="3748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41" name="Line 11"/>
            <p:cNvSpPr>
              <a:spLocks noChangeShapeType="1"/>
            </p:cNvSpPr>
            <p:nvPr/>
          </p:nvSpPr>
          <p:spPr bwMode="auto">
            <a:xfrm>
              <a:off x="248" y="883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42" name="Line 12"/>
            <p:cNvSpPr>
              <a:spLocks noChangeShapeType="1"/>
            </p:cNvSpPr>
            <p:nvPr/>
          </p:nvSpPr>
          <p:spPr bwMode="auto">
            <a:xfrm>
              <a:off x="1791" y="572"/>
              <a:ext cx="1" cy="3748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22532" name="Retângulo 13"/>
          <p:cNvSpPr>
            <a:spLocks noChangeArrowheads="1"/>
          </p:cNvSpPr>
          <p:nvPr/>
        </p:nvSpPr>
        <p:spPr bwMode="auto">
          <a:xfrm>
            <a:off x="3714750" y="5857875"/>
            <a:ext cx="40655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>
                <a:srgbClr val="000000"/>
              </a:buClr>
              <a:buSzPct val="95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>
                <a:solidFill>
                  <a:srgbClr val="FF0000"/>
                </a:solidFill>
              </a:rPr>
              <a:t>PARCERIA COM A SEDES e SJCDH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611188" y="115888"/>
            <a:ext cx="8351837" cy="865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Clr>
                <a:srgbClr val="FFFF00"/>
              </a:buClr>
              <a:buFont typeface="Consolas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olas" pitchFamily="49" charset="0"/>
                <a:ea typeface="+mn-ea"/>
              </a:rPr>
              <a:t>PLANO DE METAS 2009 - 2010</a:t>
            </a:r>
          </a:p>
        </p:txBody>
      </p:sp>
      <p:grpSp>
        <p:nvGrpSpPr>
          <p:cNvPr id="23555" name="Group 2"/>
          <p:cNvGrpSpPr>
            <a:grpSpLocks/>
          </p:cNvGrpSpPr>
          <p:nvPr/>
        </p:nvGrpSpPr>
        <p:grpSpPr bwMode="auto">
          <a:xfrm>
            <a:off x="322263" y="2286000"/>
            <a:ext cx="8821737" cy="4429125"/>
            <a:chOff x="204" y="814"/>
            <a:chExt cx="5557" cy="3507"/>
          </a:xfrm>
        </p:grpSpPr>
        <p:sp>
          <p:nvSpPr>
            <p:cNvPr id="23557" name="Rectangle 3"/>
            <p:cNvSpPr>
              <a:spLocks noChangeArrowheads="1"/>
            </p:cNvSpPr>
            <p:nvPr/>
          </p:nvSpPr>
          <p:spPr bwMode="auto">
            <a:xfrm>
              <a:off x="2040" y="1114"/>
              <a:ext cx="3720" cy="2359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0000"/>
                  </a:solidFill>
                  <a:latin typeface="Times New Roman" pitchFamily="16" charset="0"/>
                  <a:cs typeface="Times New Roman" pitchFamily="16" charset="0"/>
                </a:rPr>
                <a:t>PARCERIA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 com a </a:t>
              </a:r>
              <a:r>
                <a:rPr lang="en-GB" b="1">
                  <a:solidFill>
                    <a:srgbClr val="FF0000"/>
                  </a:solidFill>
                  <a:latin typeface="Times New Roman" pitchFamily="16" charset="0"/>
                  <a:cs typeface="Times New Roman" pitchFamily="16" charset="0"/>
                </a:rPr>
                <a:t>Escola Estadual de Saúde Pública: </a:t>
              </a: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estratégias de apoio e suporte aos processos de Educação Permanente nos municípios.</a:t>
              </a: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Estimular a articulação nas macrorregiões para a </a:t>
              </a: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organização de projetos comuns de Educação Permanente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: Módulo no curso de especialização em Saúde da Família e Cursos de atualização em Saúde Mental para as ESF.</a:t>
              </a:r>
            </a:p>
          </p:txBody>
        </p:sp>
        <p:sp>
          <p:nvSpPr>
            <p:cNvPr id="23558" name="Rectangle 4"/>
            <p:cNvSpPr>
              <a:spLocks noChangeArrowheads="1"/>
            </p:cNvSpPr>
            <p:nvPr/>
          </p:nvSpPr>
          <p:spPr bwMode="auto">
            <a:xfrm>
              <a:off x="204" y="1114"/>
              <a:ext cx="1836" cy="2359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>
                  <a:solidFill>
                    <a:schemeClr val="tx1"/>
                  </a:solidFill>
                </a:rPr>
                <a:t>Estabelecer um programa de Educação Permanente que contemple as macrorregiões.</a:t>
              </a:r>
            </a:p>
          </p:txBody>
        </p:sp>
        <p:sp>
          <p:nvSpPr>
            <p:cNvPr id="23559" name="Rectangle 7"/>
            <p:cNvSpPr>
              <a:spLocks noChangeArrowheads="1"/>
            </p:cNvSpPr>
            <p:nvPr/>
          </p:nvSpPr>
          <p:spPr bwMode="auto">
            <a:xfrm>
              <a:off x="2040" y="814"/>
              <a:ext cx="3720" cy="300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Ações</a:t>
              </a:r>
            </a:p>
          </p:txBody>
        </p:sp>
        <p:sp>
          <p:nvSpPr>
            <p:cNvPr id="23560" name="Rectangle 8"/>
            <p:cNvSpPr>
              <a:spLocks noChangeArrowheads="1"/>
            </p:cNvSpPr>
            <p:nvPr/>
          </p:nvSpPr>
          <p:spPr bwMode="auto">
            <a:xfrm>
              <a:off x="204" y="814"/>
              <a:ext cx="1836" cy="300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Meta</a:t>
              </a:r>
            </a:p>
          </p:txBody>
        </p:sp>
        <p:sp>
          <p:nvSpPr>
            <p:cNvPr id="23561" name="Line 9"/>
            <p:cNvSpPr>
              <a:spLocks noChangeShapeType="1"/>
            </p:cNvSpPr>
            <p:nvPr/>
          </p:nvSpPr>
          <p:spPr bwMode="auto">
            <a:xfrm>
              <a:off x="204" y="814"/>
              <a:ext cx="555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562" name="Line 10"/>
            <p:cNvSpPr>
              <a:spLocks noChangeShapeType="1"/>
            </p:cNvSpPr>
            <p:nvPr/>
          </p:nvSpPr>
          <p:spPr bwMode="auto">
            <a:xfrm>
              <a:off x="204" y="4320"/>
              <a:ext cx="555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563" name="Line 11"/>
            <p:cNvSpPr>
              <a:spLocks noChangeShapeType="1"/>
            </p:cNvSpPr>
            <p:nvPr/>
          </p:nvSpPr>
          <p:spPr bwMode="auto">
            <a:xfrm>
              <a:off x="204" y="814"/>
              <a:ext cx="1" cy="3506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564" name="Line 12"/>
            <p:cNvSpPr>
              <a:spLocks noChangeShapeType="1"/>
            </p:cNvSpPr>
            <p:nvPr/>
          </p:nvSpPr>
          <p:spPr bwMode="auto">
            <a:xfrm>
              <a:off x="5760" y="814"/>
              <a:ext cx="1" cy="3506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565" name="Line 13"/>
            <p:cNvSpPr>
              <a:spLocks noChangeShapeType="1"/>
            </p:cNvSpPr>
            <p:nvPr/>
          </p:nvSpPr>
          <p:spPr bwMode="auto">
            <a:xfrm>
              <a:off x="204" y="1114"/>
              <a:ext cx="555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566" name="Line 14"/>
            <p:cNvSpPr>
              <a:spLocks noChangeShapeType="1"/>
            </p:cNvSpPr>
            <p:nvPr/>
          </p:nvSpPr>
          <p:spPr bwMode="auto">
            <a:xfrm>
              <a:off x="2040" y="814"/>
              <a:ext cx="1" cy="3506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567" name="Line 15"/>
            <p:cNvSpPr>
              <a:spLocks noChangeShapeType="1"/>
            </p:cNvSpPr>
            <p:nvPr/>
          </p:nvSpPr>
          <p:spPr bwMode="auto">
            <a:xfrm>
              <a:off x="205" y="3529"/>
              <a:ext cx="555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23556" name="Elipse 14"/>
          <p:cNvSpPr>
            <a:spLocks noChangeArrowheads="1"/>
          </p:cNvSpPr>
          <p:nvPr/>
        </p:nvSpPr>
        <p:spPr bwMode="auto">
          <a:xfrm>
            <a:off x="3214688" y="5572125"/>
            <a:ext cx="5929312" cy="1143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pt-BR"/>
              <a:t>Criação da </a:t>
            </a:r>
            <a:r>
              <a:rPr lang="pt-BR" b="1">
                <a:solidFill>
                  <a:srgbClr val="FFFF00"/>
                </a:solidFill>
              </a:rPr>
              <a:t>ESCOLA DE SAÚDE MENTAL</a:t>
            </a:r>
            <a:r>
              <a:rPr lang="pt-BR"/>
              <a:t>, vinculada à EESP.</a:t>
            </a:r>
          </a:p>
          <a:p>
            <a:pPr algn="ctr"/>
            <a:r>
              <a:rPr lang="pt-BR"/>
              <a:t>Parceria com o MS.</a:t>
            </a:r>
          </a:p>
          <a:p>
            <a:endParaRPr lang="pt-BR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tângulo 1"/>
          <p:cNvSpPr>
            <a:spLocks noChangeArrowheads="1"/>
          </p:cNvSpPr>
          <p:nvPr/>
        </p:nvSpPr>
        <p:spPr bwMode="auto">
          <a:xfrm>
            <a:off x="357188" y="0"/>
            <a:ext cx="8786812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Clr>
                <a:srgbClr val="000000"/>
              </a:buClr>
              <a:defRPr/>
            </a:pPr>
            <a:r>
              <a:rPr lang="en-US" sz="2800" b="1" dirty="0" err="1">
                <a:solidFill>
                  <a:srgbClr val="FF0000"/>
                </a:solidFill>
                <a:ea typeface="+mn-ea"/>
              </a:rPr>
              <a:t>Eixo</a:t>
            </a:r>
            <a:r>
              <a:rPr lang="en-US" sz="2800" b="1" dirty="0">
                <a:solidFill>
                  <a:srgbClr val="FF0000"/>
                </a:solidFill>
                <a:ea typeface="+mn-ea"/>
              </a:rPr>
              <a:t> I: 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ea typeface="+mn-ea"/>
              </a:rPr>
              <a:t>Saúde Mental e Políticas de Estado:         </a:t>
            </a:r>
          </a:p>
          <a:p>
            <a:pPr algn="ctr">
              <a:lnSpc>
                <a:spcPct val="150000"/>
              </a:lnSpc>
              <a:buClr>
                <a:srgbClr val="000000"/>
              </a:buClr>
              <a:defRPr/>
            </a:pP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ea typeface="+mn-ea"/>
              </a:rPr>
              <a:t>      </a:t>
            </a: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  <a:ea typeface="+mn-ea"/>
              </a:rPr>
              <a:t>pactuar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ea typeface="+mn-ea"/>
              </a:rPr>
              <a:t> </a:t>
            </a: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  <a:ea typeface="+mn-ea"/>
              </a:rPr>
              <a:t>caminhos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ea typeface="+mn-ea"/>
              </a:rPr>
              <a:t> </a:t>
            </a: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  <a:ea typeface="+mn-ea"/>
              </a:rPr>
              <a:t>intersetoriais</a:t>
            </a:r>
            <a:endParaRPr lang="pt-BR" sz="2800" b="1" dirty="0">
              <a:solidFill>
                <a:schemeClr val="tx2">
                  <a:lumMod val="75000"/>
                </a:schemeClr>
              </a:solidFill>
              <a:ea typeface="+mn-ea"/>
            </a:endParaRPr>
          </a:p>
        </p:txBody>
      </p:sp>
      <p:sp>
        <p:nvSpPr>
          <p:cNvPr id="8195" name="Retângulo 2"/>
          <p:cNvSpPr>
            <a:spLocks noChangeArrowheads="1"/>
          </p:cNvSpPr>
          <p:nvPr/>
        </p:nvSpPr>
        <p:spPr bwMode="auto">
          <a:xfrm>
            <a:off x="1071563" y="1744663"/>
            <a:ext cx="7429500" cy="517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lnSpc>
                <a:spcPct val="150000"/>
              </a:lnSpc>
              <a:buClr>
                <a:srgbClr val="000000"/>
              </a:buClr>
              <a:buFont typeface="Arial" charset="0"/>
              <a:buAutoNum type="arabicPeriod"/>
            </a:pPr>
            <a:r>
              <a:rPr lang="en-US" sz="2000">
                <a:solidFill>
                  <a:srgbClr val="FF0000"/>
                </a:solidFill>
              </a:rPr>
              <a:t>Organização e consolidação da rede;</a:t>
            </a:r>
          </a:p>
          <a:p>
            <a:pPr marL="514350" indent="-514350">
              <a:lnSpc>
                <a:spcPct val="150000"/>
              </a:lnSpc>
              <a:buClr>
                <a:srgbClr val="000000"/>
              </a:buClr>
              <a:buFont typeface="Arial" charset="0"/>
              <a:buAutoNum type="arabicPeriod"/>
            </a:pPr>
            <a:r>
              <a:rPr lang="en-US" sz="2000">
                <a:solidFill>
                  <a:srgbClr val="FF0000"/>
                </a:solidFill>
              </a:rPr>
              <a:t>Financiamento;</a:t>
            </a:r>
          </a:p>
          <a:p>
            <a:pPr marL="514350" indent="-514350">
              <a:lnSpc>
                <a:spcPct val="150000"/>
              </a:lnSpc>
              <a:buClr>
                <a:srgbClr val="000000"/>
              </a:buClr>
              <a:buFont typeface="Arial" charset="0"/>
              <a:buAutoNum type="arabicPeriod"/>
            </a:pPr>
            <a:r>
              <a:rPr lang="en-US" sz="2000">
                <a:solidFill>
                  <a:srgbClr val="FF0000"/>
                </a:solidFill>
              </a:rPr>
              <a:t>Gestão do trabalho em saúde mental;</a:t>
            </a:r>
          </a:p>
          <a:p>
            <a:pPr marL="514350" indent="-514350">
              <a:lnSpc>
                <a:spcPct val="150000"/>
              </a:lnSpc>
              <a:buClr>
                <a:srgbClr val="000000"/>
              </a:buClr>
              <a:buFont typeface="Arial" charset="0"/>
              <a:buAutoNum type="arabicPeriod"/>
            </a:pPr>
            <a:r>
              <a:rPr lang="en-US" sz="2000">
                <a:solidFill>
                  <a:srgbClr val="FF0000"/>
                </a:solidFill>
              </a:rPr>
              <a:t>Política de assistência farmacêutica;</a:t>
            </a:r>
          </a:p>
          <a:p>
            <a:pPr marL="514350" indent="-514350">
              <a:lnSpc>
                <a:spcPct val="150000"/>
              </a:lnSpc>
              <a:buClr>
                <a:srgbClr val="000000"/>
              </a:buClr>
              <a:buFont typeface="Arial" charset="0"/>
              <a:buAutoNum type="arabicPeriod"/>
            </a:pPr>
            <a:r>
              <a:rPr lang="en-US" sz="2000">
                <a:solidFill>
                  <a:srgbClr val="FF0000"/>
                </a:solidFill>
              </a:rPr>
              <a:t>Participação social, formulação de políticas e controle social;</a:t>
            </a:r>
          </a:p>
          <a:p>
            <a:pPr marL="514350" indent="-514350">
              <a:lnSpc>
                <a:spcPct val="150000"/>
              </a:lnSpc>
              <a:buClr>
                <a:srgbClr val="000000"/>
              </a:buClr>
              <a:buFont typeface="Arial" charset="0"/>
              <a:buAutoNum type="arabicPeriod"/>
            </a:pPr>
            <a:r>
              <a:rPr lang="en-US" sz="2000">
                <a:solidFill>
                  <a:srgbClr val="FF0000"/>
                </a:solidFill>
              </a:rPr>
              <a:t>Gestão da informação, avaliação, monitoramento e planejamento em saúde mental;</a:t>
            </a:r>
          </a:p>
          <a:p>
            <a:pPr marL="514350" indent="-514350">
              <a:lnSpc>
                <a:spcPct val="150000"/>
              </a:lnSpc>
              <a:buClr>
                <a:srgbClr val="000000"/>
              </a:buClr>
              <a:buFont typeface="Arial" charset="0"/>
              <a:buAutoNum type="arabicPeriod"/>
            </a:pPr>
            <a:r>
              <a:rPr lang="en-US" sz="2000">
                <a:solidFill>
                  <a:srgbClr val="FF0000"/>
                </a:solidFill>
              </a:rPr>
              <a:t>Políticas sociais  e gestão intersetorial;</a:t>
            </a:r>
          </a:p>
          <a:p>
            <a:pPr marL="514350" indent="-514350">
              <a:lnSpc>
                <a:spcPct val="150000"/>
              </a:lnSpc>
              <a:buClr>
                <a:srgbClr val="000000"/>
              </a:buClr>
              <a:buFont typeface="Arial" charset="0"/>
              <a:buAutoNum type="arabicPeriod"/>
            </a:pPr>
            <a:r>
              <a:rPr lang="en-US" sz="2000">
                <a:solidFill>
                  <a:srgbClr val="FF0000"/>
                </a:solidFill>
              </a:rPr>
              <a:t>Formação, educação permanente e pesquisa em SM;</a:t>
            </a:r>
          </a:p>
          <a:p>
            <a:pPr marL="514350" indent="-514350">
              <a:lnSpc>
                <a:spcPct val="150000"/>
              </a:lnSpc>
              <a:buClr>
                <a:srgbClr val="000000"/>
              </a:buClr>
              <a:buFont typeface="Arial" charset="0"/>
              <a:buAutoNum type="arabicPeriod"/>
            </a:pPr>
            <a:r>
              <a:rPr lang="en-US" sz="2000">
                <a:solidFill>
                  <a:srgbClr val="FF0000"/>
                </a:solidFill>
              </a:rPr>
              <a:t>Reforma psiquiátrica, reforma sanitária e o SUS.</a:t>
            </a:r>
            <a:endParaRPr lang="pt-BR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611188" y="115888"/>
            <a:ext cx="8351837" cy="865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Clr>
                <a:srgbClr val="FFFF00"/>
              </a:buClr>
              <a:buFont typeface="Consolas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olas" pitchFamily="49" charset="0"/>
                <a:ea typeface="+mn-ea"/>
              </a:rPr>
              <a:t>PLANO DE METAS 2009 - 2010</a:t>
            </a:r>
          </a:p>
        </p:txBody>
      </p:sp>
      <p:grpSp>
        <p:nvGrpSpPr>
          <p:cNvPr id="24579" name="Group 2"/>
          <p:cNvGrpSpPr>
            <a:grpSpLocks/>
          </p:cNvGrpSpPr>
          <p:nvPr/>
        </p:nvGrpSpPr>
        <p:grpSpPr bwMode="auto">
          <a:xfrm>
            <a:off x="639763" y="2143125"/>
            <a:ext cx="8504237" cy="4968875"/>
            <a:chOff x="246" y="845"/>
            <a:chExt cx="5357" cy="3130"/>
          </a:xfrm>
        </p:grpSpPr>
        <p:sp>
          <p:nvSpPr>
            <p:cNvPr id="24580" name="Rectangle 5"/>
            <p:cNvSpPr>
              <a:spLocks noChangeArrowheads="1"/>
            </p:cNvSpPr>
            <p:nvPr/>
          </p:nvSpPr>
          <p:spPr bwMode="auto">
            <a:xfrm>
              <a:off x="2495" y="1295"/>
              <a:ext cx="3106" cy="1335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just" eaLnBrk="0" hangingPunct="0">
                <a:spcBef>
                  <a:spcPts val="700"/>
                </a:spcBef>
                <a:buClr>
                  <a:srgbClr val="EEECE1"/>
                </a:buClr>
                <a:buSzPct val="95000"/>
                <a:buFont typeface="Wingdings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>
                  <a:solidFill>
                    <a:srgbClr val="000000"/>
                  </a:solidFill>
                  <a:cs typeface="Times New Roman" pitchFamily="16" charset="0"/>
                </a:rPr>
                <a:t>Realização de ações de educação permanente visando o </a:t>
              </a:r>
              <a:r>
                <a:rPr lang="en-GB" b="1">
                  <a:solidFill>
                    <a:srgbClr val="000000"/>
                  </a:solidFill>
                  <a:cs typeface="Times New Roman" pitchFamily="16" charset="0"/>
                </a:rPr>
                <a:t>fortalecimento da função do técnico de referência em Saúde Mental na DIRES.</a:t>
              </a:r>
              <a:r>
                <a:rPr lang="en-GB" b="1">
                  <a:solidFill>
                    <a:srgbClr val="000000"/>
                  </a:solidFill>
                  <a:latin typeface="Corbel" pitchFamily="32" charset="0"/>
                  <a:cs typeface="Times New Roman" pitchFamily="16" charset="0"/>
                </a:rPr>
                <a:t> </a:t>
              </a:r>
            </a:p>
          </p:txBody>
        </p:sp>
        <p:sp>
          <p:nvSpPr>
            <p:cNvPr id="24581" name="Rectangle 6"/>
            <p:cNvSpPr>
              <a:spLocks noChangeArrowheads="1"/>
            </p:cNvSpPr>
            <p:nvPr/>
          </p:nvSpPr>
          <p:spPr bwMode="auto">
            <a:xfrm>
              <a:off x="246" y="1295"/>
              <a:ext cx="2248" cy="1335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spcBef>
                  <a:spcPts val="700"/>
                </a:spcBef>
                <a:buClr>
                  <a:srgbClr val="EEECE1"/>
                </a:buClr>
                <a:buSzPct val="95000"/>
                <a:buFont typeface="Wingdings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>
                  <a:solidFill>
                    <a:srgbClr val="000000"/>
                  </a:solidFill>
                  <a:cs typeface="Times New Roman" pitchFamily="16" charset="0"/>
                </a:rPr>
                <a:t>Qualificar 100% das DIRES com um técnico de referência em Saúde Mental. </a:t>
              </a:r>
            </a:p>
          </p:txBody>
        </p:sp>
        <p:sp>
          <p:nvSpPr>
            <p:cNvPr id="24582" name="Rectangle 7"/>
            <p:cNvSpPr>
              <a:spLocks noChangeArrowheads="1"/>
            </p:cNvSpPr>
            <p:nvPr/>
          </p:nvSpPr>
          <p:spPr bwMode="auto">
            <a:xfrm>
              <a:off x="2496" y="845"/>
              <a:ext cx="3106" cy="460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Ações</a:t>
              </a:r>
            </a:p>
          </p:txBody>
        </p:sp>
        <p:sp>
          <p:nvSpPr>
            <p:cNvPr id="24583" name="Rectangle 8"/>
            <p:cNvSpPr>
              <a:spLocks noChangeArrowheads="1"/>
            </p:cNvSpPr>
            <p:nvPr/>
          </p:nvSpPr>
          <p:spPr bwMode="auto">
            <a:xfrm>
              <a:off x="248" y="845"/>
              <a:ext cx="2248" cy="460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Meta</a:t>
              </a:r>
            </a:p>
          </p:txBody>
        </p:sp>
        <p:sp>
          <p:nvSpPr>
            <p:cNvPr id="24584" name="Line 9"/>
            <p:cNvSpPr>
              <a:spLocks noChangeShapeType="1"/>
            </p:cNvSpPr>
            <p:nvPr/>
          </p:nvSpPr>
          <p:spPr bwMode="auto">
            <a:xfrm>
              <a:off x="248" y="845"/>
              <a:ext cx="5354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4585" name="Line 10"/>
            <p:cNvSpPr>
              <a:spLocks noChangeShapeType="1"/>
            </p:cNvSpPr>
            <p:nvPr/>
          </p:nvSpPr>
          <p:spPr bwMode="auto">
            <a:xfrm>
              <a:off x="248" y="3974"/>
              <a:ext cx="5354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4586" name="Line 11"/>
            <p:cNvSpPr>
              <a:spLocks noChangeShapeType="1"/>
            </p:cNvSpPr>
            <p:nvPr/>
          </p:nvSpPr>
          <p:spPr bwMode="auto">
            <a:xfrm>
              <a:off x="248" y="845"/>
              <a:ext cx="1" cy="3129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4587" name="Line 12"/>
            <p:cNvSpPr>
              <a:spLocks noChangeShapeType="1"/>
            </p:cNvSpPr>
            <p:nvPr/>
          </p:nvSpPr>
          <p:spPr bwMode="auto">
            <a:xfrm>
              <a:off x="5602" y="845"/>
              <a:ext cx="1" cy="3129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4588" name="Line 13"/>
            <p:cNvSpPr>
              <a:spLocks noChangeShapeType="1"/>
            </p:cNvSpPr>
            <p:nvPr/>
          </p:nvSpPr>
          <p:spPr bwMode="auto">
            <a:xfrm>
              <a:off x="248" y="1305"/>
              <a:ext cx="5354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4589" name="Line 14"/>
            <p:cNvSpPr>
              <a:spLocks noChangeShapeType="1"/>
            </p:cNvSpPr>
            <p:nvPr/>
          </p:nvSpPr>
          <p:spPr bwMode="auto">
            <a:xfrm>
              <a:off x="2496" y="845"/>
              <a:ext cx="1" cy="3129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4590" name="Line 15"/>
            <p:cNvSpPr>
              <a:spLocks noChangeShapeType="1"/>
            </p:cNvSpPr>
            <p:nvPr/>
          </p:nvSpPr>
          <p:spPr bwMode="auto">
            <a:xfrm>
              <a:off x="248" y="2639"/>
              <a:ext cx="5354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611188" y="115888"/>
            <a:ext cx="8351837" cy="865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Clr>
                <a:srgbClr val="FFFF00"/>
              </a:buClr>
              <a:buFont typeface="Consolas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olas" pitchFamily="49" charset="0"/>
                <a:ea typeface="+mn-ea"/>
              </a:rPr>
              <a:t>PLANO DE METAS 2009 - 2010</a:t>
            </a:r>
          </a:p>
        </p:txBody>
      </p:sp>
      <p:grpSp>
        <p:nvGrpSpPr>
          <p:cNvPr id="25603" name="Group 2"/>
          <p:cNvGrpSpPr>
            <a:grpSpLocks/>
          </p:cNvGrpSpPr>
          <p:nvPr/>
        </p:nvGrpSpPr>
        <p:grpSpPr bwMode="auto">
          <a:xfrm>
            <a:off x="323850" y="1785938"/>
            <a:ext cx="8823325" cy="4852987"/>
            <a:chOff x="203" y="814"/>
            <a:chExt cx="5558" cy="3507"/>
          </a:xfrm>
        </p:grpSpPr>
        <p:sp>
          <p:nvSpPr>
            <p:cNvPr id="25604" name="Rectangle 3"/>
            <p:cNvSpPr>
              <a:spLocks noChangeArrowheads="1"/>
            </p:cNvSpPr>
            <p:nvPr/>
          </p:nvSpPr>
          <p:spPr bwMode="auto">
            <a:xfrm>
              <a:off x="2040" y="1114"/>
              <a:ext cx="3720" cy="2445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just" eaLnBrk="0" hangingPunct="0">
                <a:spcBef>
                  <a:spcPts val="700"/>
                </a:spcBef>
                <a:buClr>
                  <a:srgbClr val="EEECE1"/>
                </a:buClr>
                <a:buSzPct val="95000"/>
                <a:buFont typeface="Wingdings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Monitorar os atendimentos de SM na AB nos municípios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, de acordo com os parâmetros definidos e pactuados na PPI.</a:t>
              </a:r>
            </a:p>
            <a:p>
              <a:pPr algn="just" eaLnBrk="0" hangingPunct="0">
                <a:spcBef>
                  <a:spcPts val="700"/>
                </a:spcBef>
                <a:buClr>
                  <a:srgbClr val="EEECE1"/>
                </a:buClr>
                <a:buSzPct val="95000"/>
                <a:buFont typeface="Wingdings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 eaLnBrk="0" hangingPunct="0">
                <a:spcBef>
                  <a:spcPts val="700"/>
                </a:spcBef>
                <a:buClr>
                  <a:srgbClr val="EEECE1"/>
                </a:buClr>
                <a:buSzPct val="95000"/>
                <a:buFont typeface="Wingdings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Produção das linhas de cuidado em Saúde Mental 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em parceria com a </a:t>
              </a: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Diretoria de Atenção Básica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.</a:t>
              </a:r>
            </a:p>
            <a:p>
              <a:pPr algn="just" eaLnBrk="0" hangingPunct="0">
                <a:spcBef>
                  <a:spcPts val="700"/>
                </a:spcBef>
                <a:buClr>
                  <a:srgbClr val="EEECE1"/>
                </a:buClr>
                <a:buSzPct val="95000"/>
                <a:buFont typeface="Wingdings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 eaLnBrk="0" hangingPunct="0">
                <a:spcBef>
                  <a:spcPts val="700"/>
                </a:spcBef>
                <a:buClr>
                  <a:srgbClr val="EEECE1"/>
                </a:buClr>
                <a:buSzPct val="95000"/>
                <a:buFont typeface="Wingdings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Fomentar a realização de atividades de Educação Permanente nas macrorregiões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, contribuindo para a efetivação das ações de Saúde Mental na Atenção Básica. </a:t>
              </a:r>
            </a:p>
          </p:txBody>
        </p:sp>
        <p:sp>
          <p:nvSpPr>
            <p:cNvPr id="25605" name="Rectangle 4"/>
            <p:cNvSpPr>
              <a:spLocks noChangeArrowheads="1"/>
            </p:cNvSpPr>
            <p:nvPr/>
          </p:nvSpPr>
          <p:spPr bwMode="auto">
            <a:xfrm>
              <a:off x="204" y="1114"/>
              <a:ext cx="1836" cy="2445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spcBef>
                  <a:spcPts val="700"/>
                </a:spcBef>
                <a:buClr>
                  <a:srgbClr val="EEECE1"/>
                </a:buClr>
                <a:buSzPct val="95000"/>
                <a:buFont typeface="Wingdings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>
                  <a:solidFill>
                    <a:srgbClr val="000000"/>
                  </a:solidFill>
                </a:rPr>
                <a:t>Construção de parâmetros sobre o atendimento a </a:t>
              </a:r>
              <a:r>
                <a:rPr lang="en-GB" sz="2000" b="1">
                  <a:solidFill>
                    <a:srgbClr val="FF0000"/>
                  </a:solidFill>
                </a:rPr>
                <a:t>Saúde Mental na Atenção Básica</a:t>
              </a:r>
              <a:r>
                <a:rPr lang="en-GB" sz="2000" b="1">
                  <a:solidFill>
                    <a:srgbClr val="000000"/>
                  </a:solidFill>
                </a:rPr>
                <a:t> (ESF/NASF).</a:t>
              </a:r>
              <a:r>
                <a:rPr lang="en-GB" sz="2000" b="1">
                  <a:solidFill>
                    <a:srgbClr val="FFFFFF"/>
                  </a:solidFill>
                </a:rPr>
                <a:t> </a:t>
              </a:r>
            </a:p>
          </p:txBody>
        </p:sp>
        <p:sp>
          <p:nvSpPr>
            <p:cNvPr id="25606" name="Rectangle 7"/>
            <p:cNvSpPr>
              <a:spLocks noChangeArrowheads="1"/>
            </p:cNvSpPr>
            <p:nvPr/>
          </p:nvSpPr>
          <p:spPr bwMode="auto">
            <a:xfrm>
              <a:off x="2040" y="814"/>
              <a:ext cx="3720" cy="300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Ações</a:t>
              </a:r>
            </a:p>
          </p:txBody>
        </p:sp>
        <p:sp>
          <p:nvSpPr>
            <p:cNvPr id="25607" name="Rectangle 8"/>
            <p:cNvSpPr>
              <a:spLocks noChangeArrowheads="1"/>
            </p:cNvSpPr>
            <p:nvPr/>
          </p:nvSpPr>
          <p:spPr bwMode="auto">
            <a:xfrm>
              <a:off x="204" y="814"/>
              <a:ext cx="1836" cy="300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Meta</a:t>
              </a:r>
            </a:p>
          </p:txBody>
        </p:sp>
        <p:sp>
          <p:nvSpPr>
            <p:cNvPr id="25608" name="Line 9"/>
            <p:cNvSpPr>
              <a:spLocks noChangeShapeType="1"/>
            </p:cNvSpPr>
            <p:nvPr/>
          </p:nvSpPr>
          <p:spPr bwMode="auto">
            <a:xfrm>
              <a:off x="204" y="814"/>
              <a:ext cx="555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5609" name="Line 10"/>
            <p:cNvSpPr>
              <a:spLocks noChangeShapeType="1"/>
            </p:cNvSpPr>
            <p:nvPr/>
          </p:nvSpPr>
          <p:spPr bwMode="auto">
            <a:xfrm>
              <a:off x="204" y="4320"/>
              <a:ext cx="555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5610" name="Line 11"/>
            <p:cNvSpPr>
              <a:spLocks noChangeShapeType="1"/>
            </p:cNvSpPr>
            <p:nvPr/>
          </p:nvSpPr>
          <p:spPr bwMode="auto">
            <a:xfrm>
              <a:off x="204" y="814"/>
              <a:ext cx="1" cy="3506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5611" name="Line 12"/>
            <p:cNvSpPr>
              <a:spLocks noChangeShapeType="1"/>
            </p:cNvSpPr>
            <p:nvPr/>
          </p:nvSpPr>
          <p:spPr bwMode="auto">
            <a:xfrm>
              <a:off x="5760" y="814"/>
              <a:ext cx="1" cy="3506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5612" name="Line 13"/>
            <p:cNvSpPr>
              <a:spLocks noChangeShapeType="1"/>
            </p:cNvSpPr>
            <p:nvPr/>
          </p:nvSpPr>
          <p:spPr bwMode="auto">
            <a:xfrm>
              <a:off x="204" y="1114"/>
              <a:ext cx="555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5613" name="Line 14"/>
            <p:cNvSpPr>
              <a:spLocks noChangeShapeType="1"/>
            </p:cNvSpPr>
            <p:nvPr/>
          </p:nvSpPr>
          <p:spPr bwMode="auto">
            <a:xfrm>
              <a:off x="2040" y="814"/>
              <a:ext cx="1" cy="3506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5614" name="Line 15"/>
            <p:cNvSpPr>
              <a:spLocks noChangeShapeType="1"/>
            </p:cNvSpPr>
            <p:nvPr/>
          </p:nvSpPr>
          <p:spPr bwMode="auto">
            <a:xfrm>
              <a:off x="203" y="3559"/>
              <a:ext cx="555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ChangeArrowheads="1"/>
          </p:cNvSpPr>
          <p:nvPr/>
        </p:nvSpPr>
        <p:spPr bwMode="auto">
          <a:xfrm>
            <a:off x="792163" y="260350"/>
            <a:ext cx="8351837" cy="865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Clr>
                <a:srgbClr val="FFFF00"/>
              </a:buClr>
              <a:buFont typeface="Consolas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olas" pitchFamily="49" charset="0"/>
                <a:ea typeface="+mn-ea"/>
              </a:rPr>
              <a:t>PLANO DE METAS 2009 - 2010</a:t>
            </a:r>
          </a:p>
        </p:txBody>
      </p:sp>
      <p:grpSp>
        <p:nvGrpSpPr>
          <p:cNvPr id="26627" name="Group 2"/>
          <p:cNvGrpSpPr>
            <a:grpSpLocks/>
          </p:cNvGrpSpPr>
          <p:nvPr/>
        </p:nvGrpSpPr>
        <p:grpSpPr bwMode="auto">
          <a:xfrm>
            <a:off x="393700" y="1773238"/>
            <a:ext cx="8748713" cy="4102100"/>
            <a:chOff x="248" y="1117"/>
            <a:chExt cx="5511" cy="2584"/>
          </a:xfrm>
        </p:grpSpPr>
        <p:sp>
          <p:nvSpPr>
            <p:cNvPr id="26628" name="Rectangle 3"/>
            <p:cNvSpPr>
              <a:spLocks noChangeArrowheads="1"/>
            </p:cNvSpPr>
            <p:nvPr/>
          </p:nvSpPr>
          <p:spPr bwMode="auto">
            <a:xfrm>
              <a:off x="1791" y="1404"/>
              <a:ext cx="3969" cy="2298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20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Revisão dos </a:t>
              </a:r>
              <a:r>
                <a:rPr lang="en-GB" sz="20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critérios para distribuição dos medicamentos excepcionais;</a:t>
              </a: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20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Desenvolvimento de uma </a:t>
              </a:r>
              <a:r>
                <a:rPr lang="en-GB" sz="20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proposta de controle e regulação da distribuição e prescrição da medicação psiquiátrica</a:t>
              </a:r>
              <a:r>
                <a:rPr lang="en-GB" sz="2000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. </a:t>
              </a:r>
            </a:p>
          </p:txBody>
        </p:sp>
        <p:sp>
          <p:nvSpPr>
            <p:cNvPr id="26629" name="Rectangle 4"/>
            <p:cNvSpPr>
              <a:spLocks noChangeArrowheads="1"/>
            </p:cNvSpPr>
            <p:nvPr/>
          </p:nvSpPr>
          <p:spPr bwMode="auto">
            <a:xfrm>
              <a:off x="248" y="1404"/>
              <a:ext cx="1543" cy="2298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  <a:cs typeface="Times New Roman" pitchFamily="16" charset="0"/>
                </a:rPr>
                <a:t>Ampliar o Programa de Medicamentos  em SAÚDE MENTAL (essenciais  e excepcionais)</a:t>
              </a:r>
              <a:r>
                <a:rPr lang="en-GB" b="1">
                  <a:solidFill>
                    <a:srgbClr val="000000"/>
                  </a:solidFill>
                </a:rPr>
                <a:t> </a:t>
              </a:r>
            </a:p>
          </p:txBody>
        </p:sp>
        <p:sp>
          <p:nvSpPr>
            <p:cNvPr id="26630" name="Rectangle 5"/>
            <p:cNvSpPr>
              <a:spLocks noChangeArrowheads="1"/>
            </p:cNvSpPr>
            <p:nvPr/>
          </p:nvSpPr>
          <p:spPr bwMode="auto">
            <a:xfrm>
              <a:off x="1791" y="1117"/>
              <a:ext cx="3969" cy="28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Ações</a:t>
              </a:r>
            </a:p>
          </p:txBody>
        </p:sp>
        <p:sp>
          <p:nvSpPr>
            <p:cNvPr id="26631" name="Rectangle 6"/>
            <p:cNvSpPr>
              <a:spLocks noChangeArrowheads="1"/>
            </p:cNvSpPr>
            <p:nvPr/>
          </p:nvSpPr>
          <p:spPr bwMode="auto">
            <a:xfrm>
              <a:off x="248" y="1117"/>
              <a:ext cx="1543" cy="28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Meta</a:t>
              </a:r>
            </a:p>
          </p:txBody>
        </p:sp>
        <p:sp>
          <p:nvSpPr>
            <p:cNvPr id="26632" name="Line 7"/>
            <p:cNvSpPr>
              <a:spLocks noChangeShapeType="1"/>
            </p:cNvSpPr>
            <p:nvPr/>
          </p:nvSpPr>
          <p:spPr bwMode="auto">
            <a:xfrm>
              <a:off x="248" y="1117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6633" name="Line 8"/>
            <p:cNvSpPr>
              <a:spLocks noChangeShapeType="1"/>
            </p:cNvSpPr>
            <p:nvPr/>
          </p:nvSpPr>
          <p:spPr bwMode="auto">
            <a:xfrm>
              <a:off x="248" y="3702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6634" name="Line 9"/>
            <p:cNvSpPr>
              <a:spLocks noChangeShapeType="1"/>
            </p:cNvSpPr>
            <p:nvPr/>
          </p:nvSpPr>
          <p:spPr bwMode="auto">
            <a:xfrm>
              <a:off x="248" y="1117"/>
              <a:ext cx="1" cy="25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6635" name="Line 10"/>
            <p:cNvSpPr>
              <a:spLocks noChangeShapeType="1"/>
            </p:cNvSpPr>
            <p:nvPr/>
          </p:nvSpPr>
          <p:spPr bwMode="auto">
            <a:xfrm>
              <a:off x="5760" y="1117"/>
              <a:ext cx="1" cy="25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6636" name="Line 11"/>
            <p:cNvSpPr>
              <a:spLocks noChangeShapeType="1"/>
            </p:cNvSpPr>
            <p:nvPr/>
          </p:nvSpPr>
          <p:spPr bwMode="auto">
            <a:xfrm>
              <a:off x="248" y="1404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6637" name="Line 12"/>
            <p:cNvSpPr>
              <a:spLocks noChangeShapeType="1"/>
            </p:cNvSpPr>
            <p:nvPr/>
          </p:nvSpPr>
          <p:spPr bwMode="auto">
            <a:xfrm>
              <a:off x="1791" y="1117"/>
              <a:ext cx="1" cy="25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792163" y="260350"/>
            <a:ext cx="8351837" cy="865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Clr>
                <a:srgbClr val="FFFF00"/>
              </a:buClr>
              <a:buFont typeface="Consolas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olas" pitchFamily="49" charset="0"/>
                <a:ea typeface="+mn-ea"/>
              </a:rPr>
              <a:t>PLANO DE METAS 2009 - 2010</a:t>
            </a:r>
          </a:p>
        </p:txBody>
      </p:sp>
      <p:grpSp>
        <p:nvGrpSpPr>
          <p:cNvPr id="27651" name="Group 2"/>
          <p:cNvGrpSpPr>
            <a:grpSpLocks/>
          </p:cNvGrpSpPr>
          <p:nvPr/>
        </p:nvGrpSpPr>
        <p:grpSpPr bwMode="auto">
          <a:xfrm>
            <a:off x="393700" y="1773238"/>
            <a:ext cx="8748713" cy="4584700"/>
            <a:chOff x="248" y="1117"/>
            <a:chExt cx="5511" cy="2584"/>
          </a:xfrm>
        </p:grpSpPr>
        <p:sp>
          <p:nvSpPr>
            <p:cNvPr id="27652" name="Rectangle 3"/>
            <p:cNvSpPr>
              <a:spLocks noChangeArrowheads="1"/>
            </p:cNvSpPr>
            <p:nvPr/>
          </p:nvSpPr>
          <p:spPr bwMode="auto">
            <a:xfrm>
              <a:off x="1973" y="1404"/>
              <a:ext cx="3787" cy="2298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Articulação entre DGC/SAIS/SESAB e SESOL/SETRE: </a:t>
              </a: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ações de inclusão social pelo trabalho no campo da Saúde Mental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, dentro da perspectiva da Economia Solidária;</a:t>
              </a: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Assessorar os </a:t>
              </a:r>
              <a:r>
                <a:rPr lang="en-GB" b="1">
                  <a:solidFill>
                    <a:srgbClr val="FF0000"/>
                  </a:solidFill>
                  <a:latin typeface="Times New Roman" pitchFamily="16" charset="0"/>
                  <a:cs typeface="Times New Roman" pitchFamily="16" charset="0"/>
                </a:rPr>
                <a:t>projetos de geração de renda </a:t>
              </a: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junto aos educadores em Economia Solidária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, da SESOL/SETRE que receberam incentivo financeiro através da Portaria 1169/05;</a:t>
              </a: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Construção de um Plano de Trabalho entre estes setores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 para o desenvolvimento das ações em Saúde Mental e Economia solidária, no intuito de fomentar e apoiar às iniciativas de Geração de Renda no Estado.</a:t>
              </a:r>
              <a:r>
                <a:rPr lang="en-GB" sz="2000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 </a:t>
              </a:r>
            </a:p>
          </p:txBody>
        </p:sp>
        <p:sp>
          <p:nvSpPr>
            <p:cNvPr id="27653" name="Rectangle 4"/>
            <p:cNvSpPr>
              <a:spLocks noChangeArrowheads="1"/>
            </p:cNvSpPr>
            <p:nvPr/>
          </p:nvSpPr>
          <p:spPr bwMode="auto">
            <a:xfrm>
              <a:off x="248" y="1404"/>
              <a:ext cx="1725" cy="2298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  <a:cs typeface="Times New Roman" pitchFamily="16" charset="0"/>
                </a:rPr>
                <a:t>Articulação entre SETRE e SESAB para desenvolver  ações de inclusão social na perspectiva da </a:t>
              </a:r>
              <a:r>
                <a:rPr lang="en-GB" b="1" u="sng">
                  <a:solidFill>
                    <a:srgbClr val="FF0000"/>
                  </a:solidFill>
                  <a:cs typeface="Times New Roman" pitchFamily="16" charset="0"/>
                </a:rPr>
                <a:t>Economia Solidária </a:t>
              </a:r>
            </a:p>
          </p:txBody>
        </p:sp>
        <p:sp>
          <p:nvSpPr>
            <p:cNvPr id="27654" name="Rectangle 5"/>
            <p:cNvSpPr>
              <a:spLocks noChangeArrowheads="1"/>
            </p:cNvSpPr>
            <p:nvPr/>
          </p:nvSpPr>
          <p:spPr bwMode="auto">
            <a:xfrm>
              <a:off x="1973" y="1117"/>
              <a:ext cx="3787" cy="28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Ações</a:t>
              </a:r>
            </a:p>
          </p:txBody>
        </p:sp>
        <p:sp>
          <p:nvSpPr>
            <p:cNvPr id="27655" name="Rectangle 6"/>
            <p:cNvSpPr>
              <a:spLocks noChangeArrowheads="1"/>
            </p:cNvSpPr>
            <p:nvPr/>
          </p:nvSpPr>
          <p:spPr bwMode="auto">
            <a:xfrm>
              <a:off x="248" y="1117"/>
              <a:ext cx="1725" cy="28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Meta</a:t>
              </a:r>
            </a:p>
          </p:txBody>
        </p:sp>
        <p:sp>
          <p:nvSpPr>
            <p:cNvPr id="27656" name="Line 7"/>
            <p:cNvSpPr>
              <a:spLocks noChangeShapeType="1"/>
            </p:cNvSpPr>
            <p:nvPr/>
          </p:nvSpPr>
          <p:spPr bwMode="auto">
            <a:xfrm>
              <a:off x="248" y="1117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7657" name="Line 8"/>
            <p:cNvSpPr>
              <a:spLocks noChangeShapeType="1"/>
            </p:cNvSpPr>
            <p:nvPr/>
          </p:nvSpPr>
          <p:spPr bwMode="auto">
            <a:xfrm>
              <a:off x="248" y="3702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7658" name="Line 9"/>
            <p:cNvSpPr>
              <a:spLocks noChangeShapeType="1"/>
            </p:cNvSpPr>
            <p:nvPr/>
          </p:nvSpPr>
          <p:spPr bwMode="auto">
            <a:xfrm>
              <a:off x="248" y="1117"/>
              <a:ext cx="1" cy="25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7659" name="Line 10"/>
            <p:cNvSpPr>
              <a:spLocks noChangeShapeType="1"/>
            </p:cNvSpPr>
            <p:nvPr/>
          </p:nvSpPr>
          <p:spPr bwMode="auto">
            <a:xfrm>
              <a:off x="5760" y="1117"/>
              <a:ext cx="1" cy="25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7660" name="Line 11"/>
            <p:cNvSpPr>
              <a:spLocks noChangeShapeType="1"/>
            </p:cNvSpPr>
            <p:nvPr/>
          </p:nvSpPr>
          <p:spPr bwMode="auto">
            <a:xfrm>
              <a:off x="248" y="1404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7661" name="Line 12"/>
            <p:cNvSpPr>
              <a:spLocks noChangeShapeType="1"/>
            </p:cNvSpPr>
            <p:nvPr/>
          </p:nvSpPr>
          <p:spPr bwMode="auto">
            <a:xfrm>
              <a:off x="1973" y="1117"/>
              <a:ext cx="1" cy="25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 Box 1"/>
          <p:cNvSpPr txBox="1">
            <a:spLocks noChangeArrowheads="1"/>
          </p:cNvSpPr>
          <p:nvPr/>
        </p:nvSpPr>
        <p:spPr bwMode="auto">
          <a:xfrm>
            <a:off x="792163" y="260350"/>
            <a:ext cx="8351837" cy="865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Clr>
                <a:srgbClr val="FFFF00"/>
              </a:buClr>
              <a:buFont typeface="Consolas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olas" pitchFamily="49" charset="0"/>
                <a:ea typeface="+mn-ea"/>
              </a:rPr>
              <a:t>PLANO DE METAS 2009 - 2010</a:t>
            </a:r>
          </a:p>
        </p:txBody>
      </p:sp>
      <p:grpSp>
        <p:nvGrpSpPr>
          <p:cNvPr id="28675" name="Group 2"/>
          <p:cNvGrpSpPr>
            <a:grpSpLocks/>
          </p:cNvGrpSpPr>
          <p:nvPr/>
        </p:nvGrpSpPr>
        <p:grpSpPr bwMode="auto">
          <a:xfrm>
            <a:off x="393700" y="1700213"/>
            <a:ext cx="8748713" cy="4657725"/>
            <a:chOff x="248" y="1071"/>
            <a:chExt cx="5511" cy="2584"/>
          </a:xfrm>
        </p:grpSpPr>
        <p:sp>
          <p:nvSpPr>
            <p:cNvPr id="28676" name="Rectangle 3"/>
            <p:cNvSpPr>
              <a:spLocks noChangeArrowheads="1"/>
            </p:cNvSpPr>
            <p:nvPr/>
          </p:nvSpPr>
          <p:spPr bwMode="auto">
            <a:xfrm>
              <a:off x="1791" y="1358"/>
              <a:ext cx="3969" cy="2298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Discutir junto à SEDES a possibilidade de </a:t>
              </a: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inserir linhas de cuidado na Assistência Social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, objetivando a integralidade da atenção nesta área e inserção de ações em Educação Permanente, principalmente voltadas aos CRAS;</a:t>
              </a: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Identificar as comunidades terapêuticas existentes no Estado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, estimulando a discussão sobre a definição de uma política de acompanhamento/regulação dessas instituições;</a:t>
              </a: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Conhecer o funcionamento dos </a:t>
              </a: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31 Centros Sociais Urbanos/CSU 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do Estado da Bahia, de modo a </a:t>
              </a: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incluir ações e atividades em Saúde Mental.</a:t>
              </a:r>
              <a:r>
                <a:rPr lang="en-GB" sz="20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 </a:t>
              </a:r>
            </a:p>
          </p:txBody>
        </p:sp>
        <p:sp>
          <p:nvSpPr>
            <p:cNvPr id="28677" name="Rectangle 4"/>
            <p:cNvSpPr>
              <a:spLocks noChangeArrowheads="1"/>
            </p:cNvSpPr>
            <p:nvPr/>
          </p:nvSpPr>
          <p:spPr bwMode="auto">
            <a:xfrm>
              <a:off x="248" y="1358"/>
              <a:ext cx="1543" cy="2298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>
                  <a:solidFill>
                    <a:srgbClr val="000000"/>
                  </a:solidFill>
                  <a:cs typeface="Times New Roman" pitchFamily="16" charset="0"/>
                </a:rPr>
                <a:t>Articulação entre SEDES e SESAB para construção de linhas de cuidado na Assistência Social</a:t>
              </a:r>
            </a:p>
          </p:txBody>
        </p:sp>
        <p:sp>
          <p:nvSpPr>
            <p:cNvPr id="28678" name="Rectangle 5"/>
            <p:cNvSpPr>
              <a:spLocks noChangeArrowheads="1"/>
            </p:cNvSpPr>
            <p:nvPr/>
          </p:nvSpPr>
          <p:spPr bwMode="auto">
            <a:xfrm>
              <a:off x="1791" y="1071"/>
              <a:ext cx="3969" cy="28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Ações</a:t>
              </a:r>
            </a:p>
          </p:txBody>
        </p:sp>
        <p:sp>
          <p:nvSpPr>
            <p:cNvPr id="28679" name="Rectangle 6"/>
            <p:cNvSpPr>
              <a:spLocks noChangeArrowheads="1"/>
            </p:cNvSpPr>
            <p:nvPr/>
          </p:nvSpPr>
          <p:spPr bwMode="auto">
            <a:xfrm>
              <a:off x="248" y="1071"/>
              <a:ext cx="1543" cy="28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Meta</a:t>
              </a:r>
            </a:p>
          </p:txBody>
        </p:sp>
        <p:sp>
          <p:nvSpPr>
            <p:cNvPr id="28680" name="Line 7"/>
            <p:cNvSpPr>
              <a:spLocks noChangeShapeType="1"/>
            </p:cNvSpPr>
            <p:nvPr/>
          </p:nvSpPr>
          <p:spPr bwMode="auto">
            <a:xfrm>
              <a:off x="248" y="1071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8681" name="Line 8"/>
            <p:cNvSpPr>
              <a:spLocks noChangeShapeType="1"/>
            </p:cNvSpPr>
            <p:nvPr/>
          </p:nvSpPr>
          <p:spPr bwMode="auto">
            <a:xfrm>
              <a:off x="248" y="3656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8682" name="Line 9"/>
            <p:cNvSpPr>
              <a:spLocks noChangeShapeType="1"/>
            </p:cNvSpPr>
            <p:nvPr/>
          </p:nvSpPr>
          <p:spPr bwMode="auto">
            <a:xfrm>
              <a:off x="248" y="1071"/>
              <a:ext cx="1" cy="25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8683" name="Line 10"/>
            <p:cNvSpPr>
              <a:spLocks noChangeShapeType="1"/>
            </p:cNvSpPr>
            <p:nvPr/>
          </p:nvSpPr>
          <p:spPr bwMode="auto">
            <a:xfrm>
              <a:off x="5760" y="1071"/>
              <a:ext cx="1" cy="25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8684" name="Line 11"/>
            <p:cNvSpPr>
              <a:spLocks noChangeShapeType="1"/>
            </p:cNvSpPr>
            <p:nvPr/>
          </p:nvSpPr>
          <p:spPr bwMode="auto">
            <a:xfrm>
              <a:off x="248" y="1358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8685" name="Line 12"/>
            <p:cNvSpPr>
              <a:spLocks noChangeShapeType="1"/>
            </p:cNvSpPr>
            <p:nvPr/>
          </p:nvSpPr>
          <p:spPr bwMode="auto">
            <a:xfrm>
              <a:off x="1791" y="1071"/>
              <a:ext cx="1" cy="25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ChangeArrowheads="1"/>
          </p:cNvSpPr>
          <p:nvPr/>
        </p:nvSpPr>
        <p:spPr bwMode="auto">
          <a:xfrm>
            <a:off x="792163" y="260350"/>
            <a:ext cx="8351837" cy="865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Clr>
                <a:srgbClr val="FFFF00"/>
              </a:buClr>
              <a:buFont typeface="Consolas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olas" pitchFamily="49" charset="0"/>
                <a:ea typeface="+mn-ea"/>
              </a:rPr>
              <a:t>PLANO DE METAS 2009 - 2010</a:t>
            </a:r>
          </a:p>
        </p:txBody>
      </p:sp>
      <p:grpSp>
        <p:nvGrpSpPr>
          <p:cNvPr id="29699" name="Group 2"/>
          <p:cNvGrpSpPr>
            <a:grpSpLocks/>
          </p:cNvGrpSpPr>
          <p:nvPr/>
        </p:nvGrpSpPr>
        <p:grpSpPr bwMode="auto">
          <a:xfrm>
            <a:off x="393700" y="1125538"/>
            <a:ext cx="8748713" cy="5518150"/>
            <a:chOff x="248" y="709"/>
            <a:chExt cx="5511" cy="3476"/>
          </a:xfrm>
        </p:grpSpPr>
        <p:sp>
          <p:nvSpPr>
            <p:cNvPr id="29700" name="Rectangle 3"/>
            <p:cNvSpPr>
              <a:spLocks noChangeArrowheads="1"/>
            </p:cNvSpPr>
            <p:nvPr/>
          </p:nvSpPr>
          <p:spPr bwMode="auto">
            <a:xfrm>
              <a:off x="1791" y="996"/>
              <a:ext cx="3969" cy="3190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Construir, junto à DGRP, </a:t>
              </a: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critérios para escolha de Municípios e Hospitais Gerais Estaduais estratégicos 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para implantação dos Leitos;</a:t>
              </a: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Utilizar resultados do censo dos usuários dos Hospitais Psiquiátricos da Rede Própria para </a:t>
              </a: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identificação dos municípios com quantitativo de encaminhamento para acolhimento e internação;</a:t>
              </a: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0000"/>
                  </a:solidFill>
                  <a:latin typeface="Times New Roman" pitchFamily="16" charset="0"/>
                  <a:cs typeface="Times New Roman" pitchFamily="16" charset="0"/>
                </a:rPr>
                <a:t>Pactuar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, junto à gestão municipal e à direção dos Hospitais Gerais, a </a:t>
              </a: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implantação dos Leitos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;</a:t>
              </a: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Formular ações de Educação Permanente 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em Saúde Mental para as equipes de saúde dos Hospitais Gerais.</a:t>
              </a:r>
              <a:r>
                <a:rPr lang="en-GB" sz="2000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 </a:t>
              </a:r>
            </a:p>
          </p:txBody>
        </p:sp>
        <p:sp>
          <p:nvSpPr>
            <p:cNvPr id="47109" name="Rectangle 4"/>
            <p:cNvSpPr>
              <a:spLocks noChangeArrowheads="1"/>
            </p:cNvSpPr>
            <p:nvPr/>
          </p:nvSpPr>
          <p:spPr bwMode="auto">
            <a:xfrm>
              <a:off x="248" y="996"/>
              <a:ext cx="1543" cy="3190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n-GB" b="1" dirty="0" err="1">
                  <a:solidFill>
                    <a:srgbClr val="000000"/>
                  </a:solidFill>
                  <a:ea typeface="+mn-ea"/>
                  <a:cs typeface="Times New Roman" pitchFamily="16" charset="0"/>
                </a:rPr>
                <a:t>Implantação</a:t>
              </a:r>
              <a:r>
                <a:rPr lang="en-GB" b="1" dirty="0">
                  <a:solidFill>
                    <a:srgbClr val="000000"/>
                  </a:solidFill>
                  <a:ea typeface="+mn-ea"/>
                  <a:cs typeface="Times New Roman" pitchFamily="16" charset="0"/>
                </a:rPr>
                <a:t> de </a:t>
              </a:r>
              <a:r>
                <a:rPr lang="en-GB" b="1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+mn-ea"/>
                  <a:cs typeface="Times New Roman" pitchFamily="16" charset="0"/>
                </a:rPr>
                <a:t>Leitos</a:t>
              </a:r>
              <a:r>
                <a:rPr lang="en-GB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+mn-ea"/>
                  <a:cs typeface="Times New Roman" pitchFamily="16" charset="0"/>
                </a:rPr>
                <a:t> de </a:t>
              </a:r>
              <a:r>
                <a:rPr lang="en-GB" b="1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+mn-ea"/>
                  <a:cs typeface="Times New Roman" pitchFamily="16" charset="0"/>
                </a:rPr>
                <a:t>Atenção</a:t>
              </a:r>
              <a:r>
                <a:rPr lang="en-GB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+mn-ea"/>
                  <a:cs typeface="Times New Roman" pitchFamily="16" charset="0"/>
                </a:rPr>
                <a:t> integral </a:t>
              </a:r>
              <a:r>
                <a:rPr lang="en-GB" b="1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+mn-ea"/>
                  <a:cs typeface="Times New Roman" pitchFamily="16" charset="0"/>
                </a:rPr>
                <a:t>em</a:t>
              </a:r>
              <a:r>
                <a:rPr lang="en-GB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+mn-ea"/>
                  <a:cs typeface="Times New Roman" pitchFamily="16" charset="0"/>
                </a:rPr>
                <a:t> Saúde mental </a:t>
              </a:r>
              <a:r>
                <a:rPr lang="en-GB" b="1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+mn-ea"/>
                  <a:cs typeface="Times New Roman" pitchFamily="16" charset="0"/>
                </a:rPr>
                <a:t>em</a:t>
              </a:r>
              <a:r>
                <a:rPr lang="en-GB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+mn-ea"/>
                  <a:cs typeface="Times New Roman" pitchFamily="16" charset="0"/>
                </a:rPr>
                <a:t> </a:t>
              </a:r>
              <a:r>
                <a:rPr lang="en-GB" b="1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+mn-ea"/>
                  <a:cs typeface="Times New Roman" pitchFamily="16" charset="0"/>
                </a:rPr>
                <a:t>Hospitais</a:t>
              </a:r>
              <a:r>
                <a:rPr lang="en-GB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+mn-ea"/>
                  <a:cs typeface="Times New Roman" pitchFamily="16" charset="0"/>
                </a:rPr>
                <a:t> </a:t>
              </a:r>
              <a:r>
                <a:rPr lang="en-GB" b="1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+mn-ea"/>
                  <a:cs typeface="Times New Roman" pitchFamily="16" charset="0"/>
                </a:rPr>
                <a:t>Gerais</a:t>
              </a:r>
              <a:r>
                <a:rPr lang="en-GB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+mn-ea"/>
                  <a:cs typeface="Times New Roman" pitchFamily="16" charset="0"/>
                </a:rPr>
                <a:t> </a:t>
              </a:r>
              <a:r>
                <a:rPr lang="en-GB" b="1" dirty="0" err="1">
                  <a:solidFill>
                    <a:srgbClr val="000000"/>
                  </a:solidFill>
                  <a:ea typeface="+mn-ea"/>
                  <a:cs typeface="Times New Roman" pitchFamily="16" charset="0"/>
                </a:rPr>
                <a:t>em</a:t>
              </a:r>
              <a:r>
                <a:rPr lang="en-GB" b="1" dirty="0">
                  <a:solidFill>
                    <a:srgbClr val="000000"/>
                  </a:solidFill>
                  <a:ea typeface="+mn-ea"/>
                  <a:cs typeface="Times New Roman" pitchFamily="16" charset="0"/>
                </a:rPr>
                <a:t> </a:t>
              </a:r>
              <a:r>
                <a:rPr lang="en-GB" b="1" dirty="0" err="1">
                  <a:solidFill>
                    <a:srgbClr val="000000"/>
                  </a:solidFill>
                  <a:ea typeface="+mn-ea"/>
                  <a:cs typeface="Times New Roman" pitchFamily="16" charset="0"/>
                </a:rPr>
                <a:t>municípios</a:t>
              </a:r>
              <a:r>
                <a:rPr lang="en-GB" b="1" dirty="0">
                  <a:solidFill>
                    <a:srgbClr val="000000"/>
                  </a:solidFill>
                  <a:ea typeface="+mn-ea"/>
                  <a:cs typeface="Times New Roman" pitchFamily="16" charset="0"/>
                </a:rPr>
                <a:t> </a:t>
              </a:r>
              <a:r>
                <a:rPr lang="en-GB" b="1" dirty="0" err="1">
                  <a:solidFill>
                    <a:srgbClr val="000000"/>
                  </a:solidFill>
                  <a:ea typeface="+mn-ea"/>
                  <a:cs typeface="Times New Roman" pitchFamily="16" charset="0"/>
                </a:rPr>
                <a:t>estratégicos</a:t>
              </a:r>
              <a:r>
                <a:rPr lang="en-GB" b="1" dirty="0">
                  <a:solidFill>
                    <a:srgbClr val="000000"/>
                  </a:solidFill>
                  <a:ea typeface="+mn-ea"/>
                  <a:cs typeface="Times New Roman" pitchFamily="16" charset="0"/>
                </a:rPr>
                <a:t>.</a:t>
              </a:r>
            </a:p>
          </p:txBody>
        </p:sp>
        <p:sp>
          <p:nvSpPr>
            <p:cNvPr id="29702" name="Rectangle 5"/>
            <p:cNvSpPr>
              <a:spLocks noChangeArrowheads="1"/>
            </p:cNvSpPr>
            <p:nvPr/>
          </p:nvSpPr>
          <p:spPr bwMode="auto">
            <a:xfrm>
              <a:off x="1791" y="709"/>
              <a:ext cx="3969" cy="28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Ações</a:t>
              </a:r>
            </a:p>
          </p:txBody>
        </p:sp>
        <p:sp>
          <p:nvSpPr>
            <p:cNvPr id="29703" name="Rectangle 6"/>
            <p:cNvSpPr>
              <a:spLocks noChangeArrowheads="1"/>
            </p:cNvSpPr>
            <p:nvPr/>
          </p:nvSpPr>
          <p:spPr bwMode="auto">
            <a:xfrm>
              <a:off x="248" y="709"/>
              <a:ext cx="1543" cy="28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Meta</a:t>
              </a:r>
            </a:p>
          </p:txBody>
        </p:sp>
        <p:sp>
          <p:nvSpPr>
            <p:cNvPr id="29704" name="Line 7"/>
            <p:cNvSpPr>
              <a:spLocks noChangeShapeType="1"/>
            </p:cNvSpPr>
            <p:nvPr/>
          </p:nvSpPr>
          <p:spPr bwMode="auto">
            <a:xfrm>
              <a:off x="248" y="709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9705" name="Line 8"/>
            <p:cNvSpPr>
              <a:spLocks noChangeShapeType="1"/>
            </p:cNvSpPr>
            <p:nvPr/>
          </p:nvSpPr>
          <p:spPr bwMode="auto">
            <a:xfrm>
              <a:off x="248" y="4186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9706" name="Line 9"/>
            <p:cNvSpPr>
              <a:spLocks noChangeShapeType="1"/>
            </p:cNvSpPr>
            <p:nvPr/>
          </p:nvSpPr>
          <p:spPr bwMode="auto">
            <a:xfrm>
              <a:off x="248" y="709"/>
              <a:ext cx="1" cy="347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9707" name="Line 10"/>
            <p:cNvSpPr>
              <a:spLocks noChangeShapeType="1"/>
            </p:cNvSpPr>
            <p:nvPr/>
          </p:nvSpPr>
          <p:spPr bwMode="auto">
            <a:xfrm>
              <a:off x="5760" y="709"/>
              <a:ext cx="1" cy="347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9708" name="Line 11"/>
            <p:cNvSpPr>
              <a:spLocks noChangeShapeType="1"/>
            </p:cNvSpPr>
            <p:nvPr/>
          </p:nvSpPr>
          <p:spPr bwMode="auto">
            <a:xfrm>
              <a:off x="248" y="996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9709" name="Line 12"/>
            <p:cNvSpPr>
              <a:spLocks noChangeShapeType="1"/>
            </p:cNvSpPr>
            <p:nvPr/>
          </p:nvSpPr>
          <p:spPr bwMode="auto">
            <a:xfrm>
              <a:off x="1791" y="709"/>
              <a:ext cx="1" cy="347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792163" y="260350"/>
            <a:ext cx="8351837" cy="865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Clr>
                <a:srgbClr val="FFFF00"/>
              </a:buClr>
              <a:buFont typeface="Consolas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olas" pitchFamily="49" charset="0"/>
                <a:ea typeface="+mn-ea"/>
              </a:rPr>
              <a:t>PLANO DE METAS 2009 - 2010</a:t>
            </a:r>
          </a:p>
        </p:txBody>
      </p:sp>
      <p:grpSp>
        <p:nvGrpSpPr>
          <p:cNvPr id="30723" name="Group 2"/>
          <p:cNvGrpSpPr>
            <a:grpSpLocks/>
          </p:cNvGrpSpPr>
          <p:nvPr/>
        </p:nvGrpSpPr>
        <p:grpSpPr bwMode="auto">
          <a:xfrm>
            <a:off x="381000" y="1857375"/>
            <a:ext cx="8763000" cy="4645025"/>
            <a:chOff x="241" y="828"/>
            <a:chExt cx="5520" cy="3493"/>
          </a:xfrm>
        </p:grpSpPr>
        <p:sp>
          <p:nvSpPr>
            <p:cNvPr id="30724" name="Rectangle 5"/>
            <p:cNvSpPr>
              <a:spLocks noChangeArrowheads="1"/>
            </p:cNvSpPr>
            <p:nvPr/>
          </p:nvSpPr>
          <p:spPr bwMode="auto">
            <a:xfrm>
              <a:off x="1946" y="1115"/>
              <a:ext cx="3813" cy="2614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Desenvolver trabalho conjunto às DIRES, realizando contato, suporte, </a:t>
              </a: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acompanhamento e monitoramento aos Serviços de Saúde Mental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 nas macrorregiões;</a:t>
              </a: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Estimular a realização de atividades de Educação Permanente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 nos municípios, objetivando ampliar a qualidade dos Serviços;</a:t>
              </a: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Incentivar a discussão de Saúde Mental nos espaços coletivos das macrorregiões, a exemplo dos </a:t>
              </a: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Conselhos Municipais de Saúde e dos Colegiados Microrregionais de Gestão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.</a:t>
              </a:r>
            </a:p>
          </p:txBody>
        </p:sp>
        <p:sp>
          <p:nvSpPr>
            <p:cNvPr id="30725" name="Rectangle 6"/>
            <p:cNvSpPr>
              <a:spLocks noChangeArrowheads="1"/>
            </p:cNvSpPr>
            <p:nvPr/>
          </p:nvSpPr>
          <p:spPr bwMode="auto">
            <a:xfrm>
              <a:off x="241" y="1115"/>
              <a:ext cx="1705" cy="2614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  <a:cs typeface="Times New Roman" pitchFamily="16" charset="0"/>
                </a:rPr>
                <a:t>Assessorar 70% dos municípios baianos através do Apoio Institucional, com vistas à implantação de ações e serviços de saúde mental e fortalecimento da rede de atenção integral. </a:t>
              </a:r>
            </a:p>
          </p:txBody>
        </p:sp>
        <p:sp>
          <p:nvSpPr>
            <p:cNvPr id="30726" name="Rectangle 7"/>
            <p:cNvSpPr>
              <a:spLocks noChangeArrowheads="1"/>
            </p:cNvSpPr>
            <p:nvPr/>
          </p:nvSpPr>
          <p:spPr bwMode="auto">
            <a:xfrm>
              <a:off x="1946" y="828"/>
              <a:ext cx="3813" cy="28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Ações</a:t>
              </a:r>
            </a:p>
          </p:txBody>
        </p:sp>
        <p:sp>
          <p:nvSpPr>
            <p:cNvPr id="30727" name="Rectangle 8"/>
            <p:cNvSpPr>
              <a:spLocks noChangeArrowheads="1"/>
            </p:cNvSpPr>
            <p:nvPr/>
          </p:nvSpPr>
          <p:spPr bwMode="auto">
            <a:xfrm>
              <a:off x="241" y="828"/>
              <a:ext cx="1705" cy="28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Meta</a:t>
              </a:r>
            </a:p>
          </p:txBody>
        </p:sp>
        <p:sp>
          <p:nvSpPr>
            <p:cNvPr id="30728" name="Line 9"/>
            <p:cNvSpPr>
              <a:spLocks noChangeShapeType="1"/>
            </p:cNvSpPr>
            <p:nvPr/>
          </p:nvSpPr>
          <p:spPr bwMode="auto">
            <a:xfrm>
              <a:off x="241" y="828"/>
              <a:ext cx="5519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0729" name="Line 10"/>
            <p:cNvSpPr>
              <a:spLocks noChangeShapeType="1"/>
            </p:cNvSpPr>
            <p:nvPr/>
          </p:nvSpPr>
          <p:spPr bwMode="auto">
            <a:xfrm>
              <a:off x="241" y="4320"/>
              <a:ext cx="5519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0730" name="Line 11"/>
            <p:cNvSpPr>
              <a:spLocks noChangeShapeType="1"/>
            </p:cNvSpPr>
            <p:nvPr/>
          </p:nvSpPr>
          <p:spPr bwMode="auto">
            <a:xfrm>
              <a:off x="241" y="828"/>
              <a:ext cx="1" cy="349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0731" name="Line 12"/>
            <p:cNvSpPr>
              <a:spLocks noChangeShapeType="1"/>
            </p:cNvSpPr>
            <p:nvPr/>
          </p:nvSpPr>
          <p:spPr bwMode="auto">
            <a:xfrm>
              <a:off x="5760" y="828"/>
              <a:ext cx="1" cy="349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0732" name="Line 13"/>
            <p:cNvSpPr>
              <a:spLocks noChangeShapeType="1"/>
            </p:cNvSpPr>
            <p:nvPr/>
          </p:nvSpPr>
          <p:spPr bwMode="auto">
            <a:xfrm>
              <a:off x="241" y="1115"/>
              <a:ext cx="5519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0733" name="Line 14"/>
            <p:cNvSpPr>
              <a:spLocks noChangeShapeType="1"/>
            </p:cNvSpPr>
            <p:nvPr/>
          </p:nvSpPr>
          <p:spPr bwMode="auto">
            <a:xfrm>
              <a:off x="1946" y="828"/>
              <a:ext cx="1" cy="349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0734" name="Line 15"/>
            <p:cNvSpPr>
              <a:spLocks noChangeShapeType="1"/>
            </p:cNvSpPr>
            <p:nvPr/>
          </p:nvSpPr>
          <p:spPr bwMode="auto">
            <a:xfrm>
              <a:off x="241" y="3729"/>
              <a:ext cx="5519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792163" y="260350"/>
            <a:ext cx="8351837" cy="865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Clr>
                <a:srgbClr val="FFFF00"/>
              </a:buClr>
              <a:buFont typeface="Consolas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olas" pitchFamily="49" charset="0"/>
                <a:ea typeface="+mn-ea"/>
              </a:rPr>
              <a:t>PLANO DE METAS 2009 - 2010</a:t>
            </a:r>
          </a:p>
        </p:txBody>
      </p:sp>
      <p:grpSp>
        <p:nvGrpSpPr>
          <p:cNvPr id="31747" name="Group 2"/>
          <p:cNvGrpSpPr>
            <a:grpSpLocks/>
          </p:cNvGrpSpPr>
          <p:nvPr/>
        </p:nvGrpSpPr>
        <p:grpSpPr bwMode="auto">
          <a:xfrm>
            <a:off x="357188" y="1928813"/>
            <a:ext cx="8788400" cy="4930775"/>
            <a:chOff x="225" y="828"/>
            <a:chExt cx="5536" cy="3493"/>
          </a:xfrm>
        </p:grpSpPr>
        <p:sp>
          <p:nvSpPr>
            <p:cNvPr id="31748" name="Rectangle 3"/>
            <p:cNvSpPr>
              <a:spLocks noChangeArrowheads="1"/>
            </p:cNvSpPr>
            <p:nvPr/>
          </p:nvSpPr>
          <p:spPr bwMode="auto">
            <a:xfrm>
              <a:off x="1980" y="1125"/>
              <a:ext cx="3780" cy="1800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Realização de </a:t>
              </a: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Videoconferência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 (Educação Permanente);</a:t>
              </a: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Projeto de Educação Permanente em DI/TGD 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(ATSM - ATD);</a:t>
              </a: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Introdução e ampliação nos conteúdos de DI/TGD 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em todas as ações de Educação Permanente em Saúde Mental. </a:t>
              </a:r>
            </a:p>
          </p:txBody>
        </p:sp>
        <p:sp>
          <p:nvSpPr>
            <p:cNvPr id="31749" name="Rectangle 4"/>
            <p:cNvSpPr>
              <a:spLocks noChangeArrowheads="1"/>
            </p:cNvSpPr>
            <p:nvPr/>
          </p:nvSpPr>
          <p:spPr bwMode="auto">
            <a:xfrm>
              <a:off x="225" y="1125"/>
              <a:ext cx="1800" cy="1800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Ações relacionadas ao Grupo de Trabalho sobre  Deficiencia Intelectual e Transtorno Global do Desenvolvimento</a:t>
              </a:r>
            </a:p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(GT DI / TGD)</a:t>
              </a:r>
            </a:p>
          </p:txBody>
        </p:sp>
        <p:sp>
          <p:nvSpPr>
            <p:cNvPr id="31750" name="Rectangle 7"/>
            <p:cNvSpPr>
              <a:spLocks noChangeArrowheads="1"/>
            </p:cNvSpPr>
            <p:nvPr/>
          </p:nvSpPr>
          <p:spPr bwMode="auto">
            <a:xfrm>
              <a:off x="1946" y="828"/>
              <a:ext cx="3813" cy="28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Ações</a:t>
              </a:r>
            </a:p>
          </p:txBody>
        </p:sp>
        <p:sp>
          <p:nvSpPr>
            <p:cNvPr id="31751" name="Rectangle 8"/>
            <p:cNvSpPr>
              <a:spLocks noChangeArrowheads="1"/>
            </p:cNvSpPr>
            <p:nvPr/>
          </p:nvSpPr>
          <p:spPr bwMode="auto">
            <a:xfrm>
              <a:off x="241" y="828"/>
              <a:ext cx="1705" cy="28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Meta</a:t>
              </a:r>
            </a:p>
          </p:txBody>
        </p:sp>
        <p:sp>
          <p:nvSpPr>
            <p:cNvPr id="31752" name="Line 9"/>
            <p:cNvSpPr>
              <a:spLocks noChangeShapeType="1"/>
            </p:cNvSpPr>
            <p:nvPr/>
          </p:nvSpPr>
          <p:spPr bwMode="auto">
            <a:xfrm>
              <a:off x="241" y="828"/>
              <a:ext cx="5519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1753" name="Line 10"/>
            <p:cNvSpPr>
              <a:spLocks noChangeShapeType="1"/>
            </p:cNvSpPr>
            <p:nvPr/>
          </p:nvSpPr>
          <p:spPr bwMode="auto">
            <a:xfrm>
              <a:off x="241" y="4320"/>
              <a:ext cx="5519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1754" name="Line 11"/>
            <p:cNvSpPr>
              <a:spLocks noChangeShapeType="1"/>
            </p:cNvSpPr>
            <p:nvPr/>
          </p:nvSpPr>
          <p:spPr bwMode="auto">
            <a:xfrm>
              <a:off x="241" y="828"/>
              <a:ext cx="1" cy="349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1755" name="Line 12"/>
            <p:cNvSpPr>
              <a:spLocks noChangeShapeType="1"/>
            </p:cNvSpPr>
            <p:nvPr/>
          </p:nvSpPr>
          <p:spPr bwMode="auto">
            <a:xfrm>
              <a:off x="5760" y="828"/>
              <a:ext cx="1" cy="349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1756" name="Line 13"/>
            <p:cNvSpPr>
              <a:spLocks noChangeShapeType="1"/>
            </p:cNvSpPr>
            <p:nvPr/>
          </p:nvSpPr>
          <p:spPr bwMode="auto">
            <a:xfrm>
              <a:off x="241" y="1115"/>
              <a:ext cx="5519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1757" name="Line 14"/>
            <p:cNvSpPr>
              <a:spLocks noChangeShapeType="1"/>
            </p:cNvSpPr>
            <p:nvPr/>
          </p:nvSpPr>
          <p:spPr bwMode="auto">
            <a:xfrm>
              <a:off x="1980" y="828"/>
              <a:ext cx="1" cy="349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1758" name="Line 15"/>
            <p:cNvSpPr>
              <a:spLocks noChangeShapeType="1"/>
            </p:cNvSpPr>
            <p:nvPr/>
          </p:nvSpPr>
          <p:spPr bwMode="auto">
            <a:xfrm>
              <a:off x="241" y="3095"/>
              <a:ext cx="5519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 Box 1"/>
          <p:cNvSpPr txBox="1">
            <a:spLocks noChangeArrowheads="1"/>
          </p:cNvSpPr>
          <p:nvPr/>
        </p:nvSpPr>
        <p:spPr bwMode="auto">
          <a:xfrm>
            <a:off x="792163" y="260350"/>
            <a:ext cx="8351837" cy="865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Clr>
                <a:srgbClr val="FFFF00"/>
              </a:buClr>
              <a:buFont typeface="Consolas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olas" pitchFamily="49" charset="0"/>
                <a:ea typeface="+mn-ea"/>
              </a:rPr>
              <a:t>PLANO DE METAS 2009 - 2010</a:t>
            </a:r>
          </a:p>
        </p:txBody>
      </p:sp>
      <p:grpSp>
        <p:nvGrpSpPr>
          <p:cNvPr id="32771" name="Group 2"/>
          <p:cNvGrpSpPr>
            <a:grpSpLocks/>
          </p:cNvGrpSpPr>
          <p:nvPr/>
        </p:nvGrpSpPr>
        <p:grpSpPr bwMode="auto">
          <a:xfrm>
            <a:off x="384175" y="1428750"/>
            <a:ext cx="8759825" cy="4895850"/>
            <a:chOff x="241" y="1017"/>
            <a:chExt cx="5518" cy="3084"/>
          </a:xfrm>
        </p:grpSpPr>
        <p:sp>
          <p:nvSpPr>
            <p:cNvPr id="32772" name="Rectangle 3"/>
            <p:cNvSpPr>
              <a:spLocks noChangeArrowheads="1"/>
            </p:cNvSpPr>
            <p:nvPr/>
          </p:nvSpPr>
          <p:spPr bwMode="auto">
            <a:xfrm>
              <a:off x="1946" y="1304"/>
              <a:ext cx="3814" cy="2798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Realizar o </a:t>
              </a: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levantamento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, por macrorregiões de saúde, </a:t>
              </a: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das unidades de atendimento à mulher em situação de violência: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 (na saúde, ESF, DST/AIDS, ambulatórios e policlínicas); na ação social (CRES, CRAS, SENTINELA) justiça (NUDHs), na segurança Publica (DEAMs), ONGs e outras representações da sociedade civil.</a:t>
              </a: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Fomentar a realização de atividades de Educação Permanente 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nas macrorregiões, contribuindo para a efetivação das ações de Saúde Mental nas unidades básicas de saúde e nos serviços de atenção á mulheres em situação de violência.</a:t>
              </a: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Promover a </a:t>
              </a: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articulação e o fortalecimento da rede de atenção à mulheres em situação de violência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 com os serviços de Saúde Mental nos municípios</a:t>
              </a:r>
            </a:p>
          </p:txBody>
        </p:sp>
        <p:sp>
          <p:nvSpPr>
            <p:cNvPr id="32773" name="Rectangle 4"/>
            <p:cNvSpPr>
              <a:spLocks noChangeArrowheads="1"/>
            </p:cNvSpPr>
            <p:nvPr/>
          </p:nvSpPr>
          <p:spPr bwMode="auto">
            <a:xfrm>
              <a:off x="241" y="1304"/>
              <a:ext cx="1705" cy="2798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>
                  <a:solidFill>
                    <a:srgbClr val="000000"/>
                  </a:solidFill>
                  <a:cs typeface="Times New Roman" pitchFamily="16" charset="0"/>
                </a:rPr>
                <a:t>GT Para Articulação da Rede de Atenção às Mulheres em Situação de Violência </a:t>
              </a:r>
            </a:p>
          </p:txBody>
        </p:sp>
        <p:sp>
          <p:nvSpPr>
            <p:cNvPr id="32774" name="Rectangle 5"/>
            <p:cNvSpPr>
              <a:spLocks noChangeArrowheads="1"/>
            </p:cNvSpPr>
            <p:nvPr/>
          </p:nvSpPr>
          <p:spPr bwMode="auto">
            <a:xfrm>
              <a:off x="1946" y="1017"/>
              <a:ext cx="3814" cy="28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Ações</a:t>
              </a:r>
            </a:p>
          </p:txBody>
        </p:sp>
        <p:sp>
          <p:nvSpPr>
            <p:cNvPr id="32775" name="Rectangle 6"/>
            <p:cNvSpPr>
              <a:spLocks noChangeArrowheads="1"/>
            </p:cNvSpPr>
            <p:nvPr/>
          </p:nvSpPr>
          <p:spPr bwMode="auto">
            <a:xfrm>
              <a:off x="241" y="1017"/>
              <a:ext cx="1705" cy="28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Meta</a:t>
              </a:r>
            </a:p>
          </p:txBody>
        </p:sp>
        <p:sp>
          <p:nvSpPr>
            <p:cNvPr id="32776" name="Line 7"/>
            <p:cNvSpPr>
              <a:spLocks noChangeShapeType="1"/>
            </p:cNvSpPr>
            <p:nvPr/>
          </p:nvSpPr>
          <p:spPr bwMode="auto">
            <a:xfrm>
              <a:off x="241" y="1017"/>
              <a:ext cx="5519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2777" name="Line 8"/>
            <p:cNvSpPr>
              <a:spLocks noChangeShapeType="1"/>
            </p:cNvSpPr>
            <p:nvPr/>
          </p:nvSpPr>
          <p:spPr bwMode="auto">
            <a:xfrm>
              <a:off x="241" y="4102"/>
              <a:ext cx="5519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2778" name="Line 9"/>
            <p:cNvSpPr>
              <a:spLocks noChangeShapeType="1"/>
            </p:cNvSpPr>
            <p:nvPr/>
          </p:nvSpPr>
          <p:spPr bwMode="auto">
            <a:xfrm>
              <a:off x="241" y="1017"/>
              <a:ext cx="1" cy="30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2779" name="Line 10"/>
            <p:cNvSpPr>
              <a:spLocks noChangeShapeType="1"/>
            </p:cNvSpPr>
            <p:nvPr/>
          </p:nvSpPr>
          <p:spPr bwMode="auto">
            <a:xfrm>
              <a:off x="5760" y="1017"/>
              <a:ext cx="1" cy="30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2780" name="Line 11"/>
            <p:cNvSpPr>
              <a:spLocks noChangeShapeType="1"/>
            </p:cNvSpPr>
            <p:nvPr/>
          </p:nvSpPr>
          <p:spPr bwMode="auto">
            <a:xfrm>
              <a:off x="241" y="1304"/>
              <a:ext cx="5519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2781" name="Line 12"/>
            <p:cNvSpPr>
              <a:spLocks noChangeShapeType="1"/>
            </p:cNvSpPr>
            <p:nvPr/>
          </p:nvSpPr>
          <p:spPr bwMode="auto">
            <a:xfrm>
              <a:off x="1946" y="1017"/>
              <a:ext cx="1" cy="30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792163" y="260350"/>
            <a:ext cx="8351837" cy="865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Clr>
                <a:srgbClr val="FFFF00"/>
              </a:buClr>
              <a:buFont typeface="Consolas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olas" pitchFamily="49" charset="0"/>
                <a:ea typeface="+mn-ea"/>
              </a:rPr>
              <a:t>PLANO DE METAS 2009 - 2010</a:t>
            </a:r>
          </a:p>
        </p:txBody>
      </p:sp>
      <p:grpSp>
        <p:nvGrpSpPr>
          <p:cNvPr id="33795" name="Group 2"/>
          <p:cNvGrpSpPr>
            <a:grpSpLocks/>
          </p:cNvGrpSpPr>
          <p:nvPr/>
        </p:nvGrpSpPr>
        <p:grpSpPr bwMode="auto">
          <a:xfrm>
            <a:off x="392113" y="2143125"/>
            <a:ext cx="8751887" cy="5341938"/>
            <a:chOff x="248" y="663"/>
            <a:chExt cx="5513" cy="3590"/>
          </a:xfrm>
        </p:grpSpPr>
        <p:sp>
          <p:nvSpPr>
            <p:cNvPr id="33796" name="Rectangle 5"/>
            <p:cNvSpPr>
              <a:spLocks noChangeArrowheads="1"/>
            </p:cNvSpPr>
            <p:nvPr/>
          </p:nvSpPr>
          <p:spPr bwMode="auto">
            <a:xfrm>
              <a:off x="1565" y="950"/>
              <a:ext cx="4195" cy="2161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just" eaLnBrk="0" hangingPunct="0">
                <a:spcBef>
                  <a:spcPts val="700"/>
                </a:spcBef>
                <a:buClr>
                  <a:srgbClr val="EEECE1"/>
                </a:buClr>
                <a:buSzPct val="95000"/>
                <a:buFont typeface="Wingdings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Articulação com Área Técnica de Saúde do Idoso;</a:t>
              </a:r>
            </a:p>
            <a:p>
              <a:pPr algn="just" eaLnBrk="0" hangingPunct="0">
                <a:spcBef>
                  <a:spcPts val="700"/>
                </a:spcBef>
                <a:buClr>
                  <a:srgbClr val="EEECE1"/>
                </a:buClr>
                <a:buSzPct val="95000"/>
                <a:buFont typeface="Wingdings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Articulação com o Centro de Referência do Idoso – CREASI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, em específico o núcleo de SM;</a:t>
              </a:r>
            </a:p>
            <a:p>
              <a:pPr algn="just" eaLnBrk="0" hangingPunct="0">
                <a:spcBef>
                  <a:spcPts val="700"/>
                </a:spcBef>
                <a:buClr>
                  <a:srgbClr val="EEECE1"/>
                </a:buClr>
                <a:buSzPct val="95000"/>
                <a:buFont typeface="Wingdings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 eaLnBrk="0" hangingPunct="0">
                <a:spcBef>
                  <a:spcPts val="700"/>
                </a:spcBef>
                <a:buClr>
                  <a:srgbClr val="EEECE1"/>
                </a:buClr>
                <a:buSzPct val="95000"/>
                <a:buFont typeface="Wingdings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Mapeamento das ações desenvolvidas de atenção ao idoso 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nos CAPS do estado da Bahia;</a:t>
              </a:r>
            </a:p>
            <a:p>
              <a:pPr algn="just" eaLnBrk="0" hangingPunct="0">
                <a:spcBef>
                  <a:spcPts val="700"/>
                </a:spcBef>
                <a:buClr>
                  <a:srgbClr val="EEECE1"/>
                </a:buClr>
                <a:buSzPct val="95000"/>
                <a:buFont typeface="Wingdings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algn="just" eaLnBrk="0" hangingPunct="0">
                <a:spcBef>
                  <a:spcPts val="700"/>
                </a:spcBef>
                <a:buClr>
                  <a:srgbClr val="EEECE1"/>
                </a:buClr>
                <a:buSzPct val="95000"/>
                <a:buFont typeface="Wingdings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Incentivar as </a:t>
              </a: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ações de Educação Permanente;</a:t>
              </a:r>
            </a:p>
            <a:p>
              <a:pPr eaLnBrk="0" hangingPunct="0">
                <a:spcBef>
                  <a:spcPts val="700"/>
                </a:spcBef>
                <a:buClr>
                  <a:srgbClr val="EEECE1"/>
                </a:buClr>
                <a:buSzPct val="95000"/>
                <a:buFont typeface="Wingdings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endParaRPr>
            </a:p>
            <a:p>
              <a:pPr eaLnBrk="0" hangingPunct="0">
                <a:spcBef>
                  <a:spcPts val="700"/>
                </a:spcBef>
                <a:buClr>
                  <a:srgbClr val="EEECE1"/>
                </a:buClr>
                <a:buSzPct val="95000"/>
                <a:buFont typeface="Wingdings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Realização do </a:t>
              </a:r>
              <a:r>
                <a:rPr lang="en-GB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2º Seminário de Saúde Mental e Envelhecimento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.</a:t>
              </a:r>
              <a:r>
                <a:rPr lang="en-GB">
                  <a:solidFill>
                    <a:srgbClr val="000000"/>
                  </a:solidFill>
                  <a:latin typeface="Times New Roman" pitchFamily="16" charset="0"/>
                </a:rPr>
                <a:t> </a:t>
              </a:r>
            </a:p>
            <a:p>
              <a:pPr algn="just" eaLnBrk="0" hangingPunct="0">
                <a:spcBef>
                  <a:spcPts val="700"/>
                </a:spcBef>
                <a:buClr>
                  <a:srgbClr val="EEECE1"/>
                </a:buClr>
                <a:buSzPct val="95000"/>
                <a:buFont typeface="Wingdings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>
                <a:solidFill>
                  <a:srgbClr val="000000"/>
                </a:solidFill>
                <a:latin typeface="Times New Roman" pitchFamily="16" charset="0"/>
              </a:endParaRPr>
            </a:p>
          </p:txBody>
        </p:sp>
        <p:sp>
          <p:nvSpPr>
            <p:cNvPr id="33797" name="Rectangle 6"/>
            <p:cNvSpPr>
              <a:spLocks noChangeArrowheads="1"/>
            </p:cNvSpPr>
            <p:nvPr/>
          </p:nvSpPr>
          <p:spPr bwMode="auto">
            <a:xfrm>
              <a:off x="248" y="950"/>
              <a:ext cx="1317" cy="2161"/>
            </a:xfrm>
            <a:prstGeom prst="rect">
              <a:avLst/>
            </a:prstGeom>
            <a:solidFill>
              <a:srgbClr val="93DBFB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spcBef>
                  <a:spcPts val="700"/>
                </a:spcBef>
                <a:buClr>
                  <a:srgbClr val="EEECE1"/>
                </a:buClr>
                <a:buSzPct val="95000"/>
                <a:buFont typeface="Wingdings" charset="2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  <a:cs typeface="Times New Roman" pitchFamily="16" charset="0"/>
                </a:rPr>
                <a:t>GT Idoso</a:t>
              </a:r>
              <a:r>
                <a:rPr lang="en-GB" b="1">
                  <a:solidFill>
                    <a:srgbClr val="000000"/>
                  </a:solidFill>
                </a:rPr>
                <a:t> </a:t>
              </a:r>
            </a:p>
          </p:txBody>
        </p:sp>
        <p:sp>
          <p:nvSpPr>
            <p:cNvPr id="33798" name="Rectangle 7"/>
            <p:cNvSpPr>
              <a:spLocks noChangeArrowheads="1"/>
            </p:cNvSpPr>
            <p:nvPr/>
          </p:nvSpPr>
          <p:spPr bwMode="auto">
            <a:xfrm>
              <a:off x="1565" y="663"/>
              <a:ext cx="4195" cy="28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Ações</a:t>
              </a:r>
            </a:p>
          </p:txBody>
        </p:sp>
        <p:sp>
          <p:nvSpPr>
            <p:cNvPr id="33799" name="Rectangle 8"/>
            <p:cNvSpPr>
              <a:spLocks noChangeArrowheads="1"/>
            </p:cNvSpPr>
            <p:nvPr/>
          </p:nvSpPr>
          <p:spPr bwMode="auto">
            <a:xfrm>
              <a:off x="248" y="663"/>
              <a:ext cx="1317" cy="287"/>
            </a:xfrm>
            <a:prstGeom prst="rect">
              <a:avLst/>
            </a:prstGeom>
            <a:solidFill>
              <a:srgbClr val="4F81BD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0" hangingPunct="0">
                <a:buClr>
                  <a:srgbClr val="000000"/>
                </a:buClr>
                <a:buSzPct val="95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rgbClr val="000000"/>
                  </a:solidFill>
                  <a:latin typeface="Times New Roman" pitchFamily="16" charset="0"/>
                  <a:cs typeface="Times New Roman" pitchFamily="16" charset="0"/>
                </a:rPr>
                <a:t>Meta</a:t>
              </a:r>
            </a:p>
          </p:txBody>
        </p:sp>
        <p:sp>
          <p:nvSpPr>
            <p:cNvPr id="33800" name="Line 9"/>
            <p:cNvSpPr>
              <a:spLocks noChangeShapeType="1"/>
            </p:cNvSpPr>
            <p:nvPr/>
          </p:nvSpPr>
          <p:spPr bwMode="auto">
            <a:xfrm>
              <a:off x="248" y="663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3801" name="Line 10"/>
            <p:cNvSpPr>
              <a:spLocks noChangeShapeType="1"/>
            </p:cNvSpPr>
            <p:nvPr/>
          </p:nvSpPr>
          <p:spPr bwMode="auto">
            <a:xfrm>
              <a:off x="248" y="4252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3802" name="Line 11"/>
            <p:cNvSpPr>
              <a:spLocks noChangeShapeType="1"/>
            </p:cNvSpPr>
            <p:nvPr/>
          </p:nvSpPr>
          <p:spPr bwMode="auto">
            <a:xfrm>
              <a:off x="248" y="663"/>
              <a:ext cx="1" cy="3589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3803" name="Line 12"/>
            <p:cNvSpPr>
              <a:spLocks noChangeShapeType="1"/>
            </p:cNvSpPr>
            <p:nvPr/>
          </p:nvSpPr>
          <p:spPr bwMode="auto">
            <a:xfrm>
              <a:off x="5760" y="663"/>
              <a:ext cx="1" cy="3589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3804" name="Line 13"/>
            <p:cNvSpPr>
              <a:spLocks noChangeShapeType="1"/>
            </p:cNvSpPr>
            <p:nvPr/>
          </p:nvSpPr>
          <p:spPr bwMode="auto">
            <a:xfrm>
              <a:off x="248" y="950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3805" name="Line 14"/>
            <p:cNvSpPr>
              <a:spLocks noChangeShapeType="1"/>
            </p:cNvSpPr>
            <p:nvPr/>
          </p:nvSpPr>
          <p:spPr bwMode="auto">
            <a:xfrm>
              <a:off x="1565" y="663"/>
              <a:ext cx="1" cy="3589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3806" name="Line 15"/>
            <p:cNvSpPr>
              <a:spLocks noChangeShapeType="1"/>
            </p:cNvSpPr>
            <p:nvPr/>
          </p:nvSpPr>
          <p:spPr bwMode="auto">
            <a:xfrm>
              <a:off x="249" y="3111"/>
              <a:ext cx="551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611188" y="214313"/>
            <a:ext cx="8281987" cy="1312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>
              <a:buClr>
                <a:srgbClr val="FFFF00"/>
              </a:buClr>
              <a:buFont typeface="Garamond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b="1">
                <a:solidFill>
                  <a:srgbClr val="FFFF00"/>
                </a:solidFill>
                <a:latin typeface="Garamond" pitchFamily="16" charset="0"/>
              </a:rPr>
              <a:t>POLÍTICA DE SAÚDE MENTAL PARA O ESTADO DA BAHIA</a:t>
            </a: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755650" y="2565400"/>
            <a:ext cx="8064500" cy="3397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algn="just">
              <a:lnSpc>
                <a:spcPct val="80000"/>
              </a:lnSpc>
              <a:spcBef>
                <a:spcPts val="700"/>
              </a:spcBef>
              <a:buClr>
                <a:srgbClr val="EEECE1"/>
              </a:buClr>
              <a:buSzPct val="95000"/>
              <a:buFont typeface="Wingdings" charset="2"/>
              <a:buNone/>
              <a:tabLst>
                <a:tab pos="501650" algn="l"/>
                <a:tab pos="1416050" algn="l"/>
                <a:tab pos="2330450" algn="l"/>
                <a:tab pos="3244850" algn="l"/>
                <a:tab pos="4159250" algn="l"/>
                <a:tab pos="5073650" algn="l"/>
                <a:tab pos="5988050" algn="l"/>
                <a:tab pos="6902450" algn="l"/>
                <a:tab pos="7816850" algn="l"/>
                <a:tab pos="8731250" algn="l"/>
                <a:tab pos="9645650" algn="l"/>
              </a:tabLst>
            </a:pPr>
            <a:r>
              <a:rPr lang="en-GB" sz="4400" b="1">
                <a:solidFill>
                  <a:srgbClr val="FFFFFF"/>
                </a:solidFill>
                <a:latin typeface="Garamond" pitchFamily="16" charset="0"/>
              </a:rPr>
              <a:t>Reafirmar o </a:t>
            </a:r>
            <a:r>
              <a:rPr lang="en-GB" sz="4400" b="1">
                <a:solidFill>
                  <a:srgbClr val="FF0000"/>
                </a:solidFill>
                <a:latin typeface="Garamond" pitchFamily="16" charset="0"/>
              </a:rPr>
              <a:t>SUS</a:t>
            </a:r>
            <a:r>
              <a:rPr lang="en-GB" sz="4400" b="1">
                <a:solidFill>
                  <a:srgbClr val="FFFFFF"/>
                </a:solidFill>
                <a:latin typeface="Garamond" pitchFamily="16" charset="0"/>
              </a:rPr>
              <a:t> como a política pública nas três esferas de governo que garanta o respeito à </a:t>
            </a:r>
            <a:r>
              <a:rPr lang="en-GB" sz="4400" b="1">
                <a:solidFill>
                  <a:srgbClr val="CFD907"/>
                </a:solidFill>
                <a:latin typeface="Garamond" pitchFamily="16" charset="0"/>
              </a:rPr>
              <a:t>Lei </a:t>
            </a:r>
            <a:r>
              <a:rPr lang="en-GB" sz="4400" b="1">
                <a:solidFill>
                  <a:srgbClr val="FF0000"/>
                </a:solidFill>
                <a:latin typeface="Garamond" pitchFamily="16" charset="0"/>
              </a:rPr>
              <a:t>10.216</a:t>
            </a:r>
            <a:r>
              <a:rPr lang="en-GB" sz="4400" b="1">
                <a:solidFill>
                  <a:srgbClr val="CFD907"/>
                </a:solidFill>
                <a:latin typeface="Garamond" pitchFamily="16" charset="0"/>
              </a:rPr>
              <a:t>/2001</a:t>
            </a:r>
            <a:r>
              <a:rPr lang="en-GB" sz="4400" b="1">
                <a:solidFill>
                  <a:srgbClr val="FFFFFF"/>
                </a:solidFill>
                <a:latin typeface="Garamond" pitchFamily="16" charset="0"/>
              </a:rPr>
              <a:t> que instituiu a </a:t>
            </a:r>
            <a:r>
              <a:rPr lang="en-GB" sz="4400" b="1">
                <a:solidFill>
                  <a:srgbClr val="CFD907"/>
                </a:solidFill>
                <a:latin typeface="Garamond" pitchFamily="16" charset="0"/>
              </a:rPr>
              <a:t>Reforma Psiquiátrica</a:t>
            </a:r>
            <a:r>
              <a:rPr lang="en-GB" sz="4400" b="1">
                <a:solidFill>
                  <a:srgbClr val="FFFFFF"/>
                </a:solidFill>
                <a:latin typeface="Garamond" pitchFamily="16" charset="0"/>
              </a:rPr>
              <a:t> no país.</a:t>
            </a:r>
          </a:p>
          <a:p>
            <a:pPr>
              <a:lnSpc>
                <a:spcPct val="80000"/>
              </a:lnSpc>
              <a:spcBef>
                <a:spcPts val="700"/>
              </a:spcBef>
              <a:buClr>
                <a:srgbClr val="EEECE1"/>
              </a:buClr>
              <a:buSzPct val="95000"/>
              <a:buFont typeface="Garamond" pitchFamily="16" charset="0"/>
              <a:buNone/>
              <a:tabLst>
                <a:tab pos="501650" algn="l"/>
                <a:tab pos="1416050" algn="l"/>
                <a:tab pos="2330450" algn="l"/>
                <a:tab pos="3244850" algn="l"/>
                <a:tab pos="4159250" algn="l"/>
                <a:tab pos="5073650" algn="l"/>
                <a:tab pos="5988050" algn="l"/>
                <a:tab pos="6902450" algn="l"/>
                <a:tab pos="7816850" algn="l"/>
                <a:tab pos="8731250" algn="l"/>
                <a:tab pos="9645650" algn="l"/>
              </a:tabLst>
            </a:pPr>
            <a:endParaRPr lang="en-GB" sz="4400" b="1">
              <a:solidFill>
                <a:srgbClr val="FFFFFF"/>
              </a:solidFill>
              <a:latin typeface="Garamond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ítulo 1"/>
          <p:cNvSpPr>
            <a:spLocks noGrp="1"/>
          </p:cNvSpPr>
          <p:nvPr>
            <p:ph type="title"/>
          </p:nvPr>
        </p:nvSpPr>
        <p:spPr>
          <a:xfrm>
            <a:off x="928688" y="214313"/>
            <a:ext cx="7770812" cy="1311275"/>
          </a:xfrm>
        </p:spPr>
        <p:txBody>
          <a:bodyPr/>
          <a:lstStyle/>
          <a:p>
            <a:pPr algn="ctr" eaLnBrk="1" hangingPunct="1"/>
            <a:r>
              <a:rPr lang="pt-BR" b="1" smtClean="0">
                <a:solidFill>
                  <a:srgbClr val="FFFF00"/>
                </a:solidFill>
              </a:rPr>
              <a:t>DESAFIOS DA INTERSETORIALIDADE</a:t>
            </a:r>
          </a:p>
        </p:txBody>
      </p:sp>
      <p:sp>
        <p:nvSpPr>
          <p:cNvPr id="34819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pt-BR" sz="1600" smtClean="0"/>
              <a:t> </a:t>
            </a:r>
            <a:r>
              <a:rPr lang="pt-BR" sz="2400" b="1" smtClean="0">
                <a:solidFill>
                  <a:srgbClr val="FF0000"/>
                </a:solidFill>
              </a:rPr>
              <a:t>Na universidade:</a:t>
            </a:r>
          </a:p>
          <a:p>
            <a:pPr lvl="1" eaLnBrk="1" hangingPunct="1"/>
            <a:r>
              <a:rPr lang="pt-BR" sz="1600" b="1" smtClean="0"/>
              <a:t>Currículos que aprofundem na saúde mental: reforma psiquiátrica, política nacional e estadual de saúde mental, novos dispositivos de atenção em saúde mental, interface da saúde mental e a saúde coletiva. </a:t>
            </a:r>
          </a:p>
          <a:p>
            <a:pPr lvl="1" eaLnBrk="1" hangingPunct="1"/>
            <a:r>
              <a:rPr lang="pt-BR" sz="1600" b="1" smtClean="0"/>
              <a:t>Preparar os novos profissionais para trabalhar na área de saúde mental.</a:t>
            </a:r>
          </a:p>
          <a:p>
            <a:pPr lvl="1" eaLnBrk="1" hangingPunct="1"/>
            <a:endParaRPr lang="pt-BR" sz="1600" smtClean="0"/>
          </a:p>
          <a:p>
            <a:pPr eaLnBrk="1" hangingPunct="1"/>
            <a:r>
              <a:rPr lang="pt-BR" sz="2400" b="1" smtClean="0">
                <a:solidFill>
                  <a:srgbClr val="FF0000"/>
                </a:solidFill>
              </a:rPr>
              <a:t>Nos municípios: </a:t>
            </a:r>
          </a:p>
          <a:p>
            <a:pPr lvl="1" eaLnBrk="1" hangingPunct="1"/>
            <a:r>
              <a:rPr lang="pt-BR" sz="1600" b="1" smtClean="0"/>
              <a:t>Trabalho de atenção em saúde mental em rede (CRAS, Conselho Tutelar, Secretarias de assistência social, de trabalho e emprego, dentre outras)</a:t>
            </a:r>
          </a:p>
          <a:p>
            <a:pPr eaLnBrk="1" hangingPunct="1"/>
            <a:endParaRPr lang="pt-BR" sz="1600" smtClean="0"/>
          </a:p>
          <a:p>
            <a:pPr eaLnBrk="1" hangingPunct="1"/>
            <a:r>
              <a:rPr lang="pt-BR" sz="2400" b="1" smtClean="0">
                <a:solidFill>
                  <a:srgbClr val="FF0000"/>
                </a:solidFill>
              </a:rPr>
              <a:t>No Estado:</a:t>
            </a:r>
          </a:p>
          <a:p>
            <a:pPr lvl="1" eaLnBrk="1" hangingPunct="1"/>
            <a:r>
              <a:rPr lang="pt-BR" sz="1600" b="1" smtClean="0"/>
              <a:t>Fortalecer o diálogo com a </a:t>
            </a:r>
            <a:r>
              <a:rPr lang="pt-BR" sz="1800" b="1" smtClean="0">
                <a:solidFill>
                  <a:srgbClr val="FFFF00"/>
                </a:solidFill>
              </a:rPr>
              <a:t>SEDES, SETRE e SEJCDH</a:t>
            </a:r>
          </a:p>
          <a:p>
            <a:pPr lvl="1" eaLnBrk="1" hangingPunct="1"/>
            <a:r>
              <a:rPr lang="pt-BR" sz="1600" b="1" smtClean="0"/>
              <a:t>Iniciar o diálogo com a </a:t>
            </a:r>
            <a:r>
              <a:rPr lang="pt-BR" sz="1800" b="1" smtClean="0">
                <a:solidFill>
                  <a:srgbClr val="FFFF00"/>
                </a:solidFill>
              </a:rPr>
              <a:t>SECULT e SEC</a:t>
            </a:r>
          </a:p>
          <a:p>
            <a:pPr eaLnBrk="1" hangingPunct="1"/>
            <a:endParaRPr lang="pt-BR" smtClean="0"/>
          </a:p>
          <a:p>
            <a:pPr lvl="1" eaLnBrk="1" hangingPunct="1"/>
            <a:endParaRPr lang="pt-BR" smtClean="0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"/>
          <p:cNvSpPr txBox="1">
            <a:spLocks noChangeArrowheads="1"/>
          </p:cNvSpPr>
          <p:nvPr/>
        </p:nvSpPr>
        <p:spPr bwMode="auto">
          <a:xfrm>
            <a:off x="357188" y="0"/>
            <a:ext cx="8786812" cy="1373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>
              <a:buClr>
                <a:srgbClr val="FFFF00"/>
              </a:buClr>
              <a:buFont typeface="Consolas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>
                <a:solidFill>
                  <a:srgbClr val="FFFF00"/>
                </a:solidFill>
                <a:latin typeface="Consolas" pitchFamily="49" charset="0"/>
              </a:rPr>
              <a:t> </a:t>
            </a:r>
            <a:r>
              <a:rPr lang="en-GB" sz="3200" b="1" i="1">
                <a:solidFill>
                  <a:srgbClr val="FFFF00"/>
                </a:solidFill>
                <a:latin typeface="Consolas" pitchFamily="49" charset="0"/>
              </a:rPr>
              <a:t/>
            </a:r>
            <a:br>
              <a:rPr lang="en-GB" sz="3200" b="1" i="1">
                <a:solidFill>
                  <a:srgbClr val="FFFF00"/>
                </a:solidFill>
                <a:latin typeface="Consolas" pitchFamily="49" charset="0"/>
              </a:rPr>
            </a:br>
            <a:r>
              <a:rPr lang="en-GB" sz="3200" i="1">
                <a:solidFill>
                  <a:srgbClr val="FF0000"/>
                </a:solidFill>
                <a:latin typeface="Garamond" pitchFamily="16" charset="0"/>
              </a:rPr>
              <a:t>CO</a:t>
            </a:r>
            <a:r>
              <a:rPr lang="en-GB" sz="3200" b="1">
                <a:solidFill>
                  <a:srgbClr val="FF0000"/>
                </a:solidFill>
                <a:latin typeface="Garamond" pitchFamily="16" charset="0"/>
              </a:rPr>
              <a:t>MISSÃO TÉCNICA DA REFORMA PSIQUIÁTRICA - </a:t>
            </a:r>
            <a:r>
              <a:rPr lang="en-GB" sz="3200" b="1">
                <a:solidFill>
                  <a:srgbClr val="FFFF00"/>
                </a:solidFill>
                <a:latin typeface="Garamond" pitchFamily="16" charset="0"/>
              </a:rPr>
              <a:t>CTRP</a:t>
            </a:r>
          </a:p>
        </p:txBody>
      </p:sp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539750" y="1484313"/>
            <a:ext cx="8604250" cy="4903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409575" indent="-342900" algn="ctr">
              <a:lnSpc>
                <a:spcPct val="80000"/>
              </a:lnSpc>
              <a:spcBef>
                <a:spcPts val="700"/>
              </a:spcBef>
              <a:buClr>
                <a:srgbClr val="EEECE1"/>
              </a:buClr>
              <a:buSzPct val="95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>
                <a:solidFill>
                  <a:srgbClr val="FFFF00"/>
                </a:solidFill>
                <a:latin typeface="Corbel" pitchFamily="32" charset="0"/>
              </a:rPr>
              <a:t>MEMBROS [Representantes das Instituições]</a:t>
            </a:r>
          </a:p>
          <a:p>
            <a:pPr marL="409575" indent="-342900">
              <a:lnSpc>
                <a:spcPct val="80000"/>
              </a:lnSpc>
              <a:spcBef>
                <a:spcPts val="700"/>
              </a:spcBef>
              <a:buClr>
                <a:srgbClr val="EEECE1"/>
              </a:buClr>
              <a:buSzPct val="95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>
                <a:solidFill>
                  <a:srgbClr val="FFFFFF"/>
                </a:solidFill>
                <a:latin typeface="Corbel" pitchFamily="32" charset="0"/>
              </a:rPr>
              <a:t> </a:t>
            </a:r>
          </a:p>
          <a:p>
            <a:pPr marL="409575" indent="-342900">
              <a:lnSpc>
                <a:spcPct val="80000"/>
              </a:lnSpc>
              <a:spcBef>
                <a:spcPts val="700"/>
              </a:spcBef>
              <a:buClr>
                <a:srgbClr val="EEECE1"/>
              </a:buClr>
              <a:buSzPct val="95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>
                <a:solidFill>
                  <a:srgbClr val="FFFFFF"/>
                </a:solidFill>
                <a:latin typeface="Corbel" pitchFamily="32" charset="0"/>
              </a:rPr>
              <a:t>- Secretaria Estadual de Saúde/SESAB </a:t>
            </a:r>
          </a:p>
          <a:p>
            <a:pPr marL="409575" indent="-342900">
              <a:lnSpc>
                <a:spcPct val="80000"/>
              </a:lnSpc>
              <a:spcBef>
                <a:spcPts val="700"/>
              </a:spcBef>
              <a:buClr>
                <a:srgbClr val="EEECE1"/>
              </a:buClr>
              <a:buSzPct val="95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>
                <a:solidFill>
                  <a:srgbClr val="FFFFFF"/>
                </a:solidFill>
                <a:latin typeface="Corbel" pitchFamily="32" charset="0"/>
              </a:rPr>
              <a:t>- Conselho dos Secretários Municipais de Saúde - CONESEMS</a:t>
            </a:r>
          </a:p>
          <a:p>
            <a:pPr marL="409575" indent="-342900">
              <a:lnSpc>
                <a:spcPct val="80000"/>
              </a:lnSpc>
              <a:spcBef>
                <a:spcPts val="700"/>
              </a:spcBef>
              <a:buClr>
                <a:srgbClr val="EEECE1"/>
              </a:buClr>
              <a:buSzPct val="95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>
                <a:solidFill>
                  <a:srgbClr val="FFFFFF"/>
                </a:solidFill>
                <a:latin typeface="Corbel" pitchFamily="32" charset="0"/>
              </a:rPr>
              <a:t>- Associação Psiquiátrica da Bahia - APB</a:t>
            </a:r>
          </a:p>
          <a:p>
            <a:pPr marL="409575" indent="-342900">
              <a:lnSpc>
                <a:spcPct val="80000"/>
              </a:lnSpc>
              <a:spcBef>
                <a:spcPts val="700"/>
              </a:spcBef>
              <a:buClr>
                <a:srgbClr val="EEECE1"/>
              </a:buClr>
              <a:buSzPct val="95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>
                <a:solidFill>
                  <a:srgbClr val="FFFFFF"/>
                </a:solidFill>
                <a:latin typeface="Corbel" pitchFamily="32" charset="0"/>
              </a:rPr>
              <a:t>- Fórum das Universidades - UFBA</a:t>
            </a:r>
          </a:p>
          <a:p>
            <a:pPr marL="409575" indent="-342900">
              <a:lnSpc>
                <a:spcPct val="80000"/>
              </a:lnSpc>
              <a:spcBef>
                <a:spcPts val="700"/>
              </a:spcBef>
              <a:buClr>
                <a:srgbClr val="EEECE1"/>
              </a:buClr>
              <a:buSzPct val="95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>
                <a:solidFill>
                  <a:srgbClr val="FFFFFF"/>
                </a:solidFill>
                <a:latin typeface="Corbel" pitchFamily="32" charset="0"/>
              </a:rPr>
              <a:t>- Prestadores Privados - FBH</a:t>
            </a:r>
          </a:p>
          <a:p>
            <a:pPr marL="409575" indent="-342900">
              <a:lnSpc>
                <a:spcPct val="80000"/>
              </a:lnSpc>
              <a:spcBef>
                <a:spcPts val="700"/>
              </a:spcBef>
              <a:buClr>
                <a:srgbClr val="EEECE1"/>
              </a:buClr>
              <a:buSzPct val="95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>
                <a:solidFill>
                  <a:srgbClr val="FFFFFF"/>
                </a:solidFill>
                <a:latin typeface="Corbel" pitchFamily="32" charset="0"/>
              </a:rPr>
              <a:t>- Fórum das Entidades </a:t>
            </a:r>
          </a:p>
          <a:p>
            <a:pPr marL="409575" indent="-342900">
              <a:lnSpc>
                <a:spcPct val="80000"/>
              </a:lnSpc>
              <a:spcBef>
                <a:spcPts val="700"/>
              </a:spcBef>
              <a:buClr>
                <a:srgbClr val="EEECE1"/>
              </a:buClr>
              <a:buSzPct val="95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>
                <a:solidFill>
                  <a:srgbClr val="FFFFFF"/>
                </a:solidFill>
                <a:latin typeface="Corbel" pitchFamily="32" charset="0"/>
              </a:rPr>
              <a:t>- Fórum de ONG Ligadas a Mov. Soc. de Reforma Psiquiátrica </a:t>
            </a:r>
          </a:p>
          <a:p>
            <a:pPr marL="409575" indent="-342900">
              <a:lnSpc>
                <a:spcPct val="80000"/>
              </a:lnSpc>
              <a:spcBef>
                <a:spcPts val="700"/>
              </a:spcBef>
              <a:buClr>
                <a:srgbClr val="EEECE1"/>
              </a:buClr>
              <a:buSzPct val="95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>
                <a:solidFill>
                  <a:srgbClr val="FFFFFF"/>
                </a:solidFill>
                <a:latin typeface="Corbel" pitchFamily="32" charset="0"/>
              </a:rPr>
              <a:t>- Fórum de Entidades de Familiares de usuários de Serviços de S. Mental</a:t>
            </a:r>
          </a:p>
          <a:p>
            <a:pPr marL="409575" indent="-342900">
              <a:lnSpc>
                <a:spcPct val="80000"/>
              </a:lnSpc>
              <a:spcBef>
                <a:spcPts val="700"/>
              </a:spcBef>
              <a:buClr>
                <a:srgbClr val="EEECE1"/>
              </a:buClr>
              <a:buSzPct val="95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>
                <a:solidFill>
                  <a:srgbClr val="FFFFFF"/>
                </a:solidFill>
                <a:latin typeface="Corbel" pitchFamily="32" charset="0"/>
              </a:rPr>
              <a:t>- Fórum de Patologias Especiais</a:t>
            </a:r>
          </a:p>
          <a:p>
            <a:pPr marL="409575" indent="-342900">
              <a:lnSpc>
                <a:spcPct val="80000"/>
              </a:lnSpc>
              <a:spcBef>
                <a:spcPts val="700"/>
              </a:spcBef>
              <a:buClr>
                <a:srgbClr val="EEECE1"/>
              </a:buClr>
              <a:buSzPct val="95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>
                <a:solidFill>
                  <a:srgbClr val="FFFFFF"/>
                </a:solidFill>
                <a:latin typeface="Corbel" pitchFamily="32" charset="0"/>
              </a:rPr>
              <a:t>- Fórum de Entidades de Usuários</a:t>
            </a:r>
          </a:p>
          <a:p>
            <a:pPr marL="409575" indent="-342900">
              <a:lnSpc>
                <a:spcPct val="80000"/>
              </a:lnSpc>
              <a:spcBef>
                <a:spcPts val="700"/>
              </a:spcBef>
              <a:buClr>
                <a:srgbClr val="EEECE1"/>
              </a:buClr>
              <a:buSzPct val="95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>
                <a:solidFill>
                  <a:srgbClr val="FFFFFF"/>
                </a:solidFill>
                <a:latin typeface="Corbel" pitchFamily="32" charset="0"/>
              </a:rPr>
              <a:t>- OAB-BA - Departamento de Direitos Humanos</a:t>
            </a:r>
          </a:p>
          <a:p>
            <a:pPr marL="409575" indent="-342900">
              <a:lnSpc>
                <a:spcPct val="80000"/>
              </a:lnSpc>
              <a:spcBef>
                <a:spcPts val="700"/>
              </a:spcBef>
              <a:buClr>
                <a:srgbClr val="EEECE1"/>
              </a:buClr>
              <a:buSzPct val="95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>
                <a:solidFill>
                  <a:srgbClr val="FFFFFF"/>
                </a:solidFill>
                <a:latin typeface="Corbel" pitchFamily="32" charset="0"/>
              </a:rPr>
              <a:t>- CGT / CUT</a:t>
            </a:r>
          </a:p>
          <a:p>
            <a:pPr marL="409575" indent="-342900">
              <a:lnSpc>
                <a:spcPct val="80000"/>
              </a:lnSpc>
              <a:spcBef>
                <a:spcPts val="700"/>
              </a:spcBef>
              <a:buClr>
                <a:srgbClr val="EEECE1"/>
              </a:buClr>
              <a:buSzPct val="95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800" b="1">
                <a:solidFill>
                  <a:srgbClr val="FFFFFF"/>
                </a:solidFill>
                <a:latin typeface="Corbel" pitchFamily="32" charset="0"/>
              </a:rPr>
              <a:t> </a:t>
            </a:r>
          </a:p>
          <a:p>
            <a:pPr marL="409575" indent="-342900">
              <a:lnSpc>
                <a:spcPct val="80000"/>
              </a:lnSpc>
              <a:spcBef>
                <a:spcPts val="700"/>
              </a:spcBef>
              <a:buClr>
                <a:srgbClr val="EEECE1"/>
              </a:buClr>
              <a:buSzPct val="95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800" b="1">
              <a:solidFill>
                <a:srgbClr val="FFFFFF"/>
              </a:solidFill>
              <a:latin typeface="Corbel" pitchFamily="32" charset="0"/>
            </a:endParaRP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357188" y="5943600"/>
            <a:ext cx="8786812" cy="914400"/>
          </a:xfrm>
          <a:prstGeom prst="rect">
            <a:avLst/>
          </a:prstGeom>
          <a:solidFill>
            <a:srgbClr val="4F81BD"/>
          </a:solidFill>
          <a:ln w="19080">
            <a:solidFill>
              <a:srgbClr val="385D8A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FF0000"/>
              </a:buClr>
              <a:buFont typeface="Corbel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>
                <a:solidFill>
                  <a:srgbClr val="FF0000"/>
                </a:solidFill>
                <a:latin typeface="Corbel" pitchFamily="32" charset="0"/>
              </a:rPr>
              <a:t>Dez 1998:  o CES aprovou o relatório da CTRP </a:t>
            </a:r>
          </a:p>
          <a:p>
            <a:pPr algn="ctr">
              <a:buClr>
                <a:srgbClr val="000000"/>
              </a:buClr>
              <a:buFont typeface="Corbel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solidFill>
                  <a:srgbClr val="000000"/>
                </a:solidFill>
                <a:latin typeface="Corbel" pitchFamily="32" charset="0"/>
              </a:rPr>
              <a:t>(</a:t>
            </a:r>
            <a:r>
              <a:rPr lang="en-GB" b="1">
                <a:solidFill>
                  <a:srgbClr val="000000"/>
                </a:solidFill>
                <a:latin typeface="Corbel" pitchFamily="32" charset="0"/>
              </a:rPr>
              <a:t>ANÁLISE E RECOMENDAÇÕES À POLÍTICA E PROGRAMA DE SAÚDE MENTAL DO ESTADO DA BAHIA – </a:t>
            </a:r>
            <a:r>
              <a:rPr lang="en-GB">
                <a:solidFill>
                  <a:srgbClr val="000000"/>
                </a:solidFill>
                <a:latin typeface="Corbel" pitchFamily="32" charset="0"/>
              </a:rPr>
              <a:t>RECOMENDAÇÃO N</a:t>
            </a:r>
            <a:r>
              <a:rPr lang="en-GB" baseline="30000">
                <a:solidFill>
                  <a:srgbClr val="000000"/>
                </a:solidFill>
                <a:latin typeface="Corbel" pitchFamily="32" charset="0"/>
              </a:rPr>
              <a:t>o</a:t>
            </a:r>
            <a:r>
              <a:rPr lang="en-GB">
                <a:solidFill>
                  <a:srgbClr val="000000"/>
                </a:solidFill>
                <a:latin typeface="Corbel" pitchFamily="32" charset="0"/>
              </a:rPr>
              <a:t> 5).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ítulo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143000"/>
          </a:xfrm>
        </p:spPr>
        <p:txBody>
          <a:bodyPr/>
          <a:lstStyle/>
          <a:p>
            <a:pPr algn="ctr"/>
            <a:r>
              <a:rPr lang="pt-BR" smtClean="0">
                <a:solidFill>
                  <a:srgbClr val="FF0000"/>
                </a:solidFill>
              </a:rPr>
              <a:t>SESAB</a:t>
            </a:r>
            <a:r>
              <a:rPr lang="pt-BR" smtClean="0"/>
              <a:t> </a:t>
            </a:r>
            <a:br>
              <a:rPr lang="pt-BR" smtClean="0"/>
            </a:br>
            <a:r>
              <a:rPr lang="pt-BR" smtClean="0">
                <a:solidFill>
                  <a:srgbClr val="FFFF00"/>
                </a:solidFill>
              </a:rPr>
              <a:t/>
            </a:r>
            <a:br>
              <a:rPr lang="pt-BR" smtClean="0">
                <a:solidFill>
                  <a:srgbClr val="FFFF00"/>
                </a:solidFill>
              </a:rPr>
            </a:br>
            <a:endParaRPr lang="pt-BR" smtClean="0"/>
          </a:p>
        </p:txBody>
      </p:sp>
      <p:sp>
        <p:nvSpPr>
          <p:cNvPr id="36867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329113" cy="639762"/>
          </a:xfrm>
        </p:spPr>
        <p:txBody>
          <a:bodyPr/>
          <a:lstStyle/>
          <a:p>
            <a:r>
              <a:rPr lang="pt-BR" smtClean="0">
                <a:solidFill>
                  <a:srgbClr val="FFFF00"/>
                </a:solidFill>
              </a:rPr>
              <a:t>Área Técnica de Saúde Mental</a:t>
            </a:r>
            <a:endParaRPr lang="pt-BR" smtClean="0"/>
          </a:p>
        </p:txBody>
      </p:sp>
      <p:sp>
        <p:nvSpPr>
          <p:cNvPr id="36868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3363" cy="4468813"/>
          </a:xfrm>
        </p:spPr>
        <p:txBody>
          <a:bodyPr/>
          <a:lstStyle/>
          <a:p>
            <a:r>
              <a:rPr lang="pt-BR" sz="1800" dirty="0" err="1" smtClean="0"/>
              <a:t>Iordan</a:t>
            </a:r>
            <a:r>
              <a:rPr lang="pt-BR" sz="1800" dirty="0" smtClean="0"/>
              <a:t> Gurgel, </a:t>
            </a:r>
          </a:p>
          <a:p>
            <a:r>
              <a:rPr lang="pt-BR" sz="1800" dirty="0" smtClean="0"/>
              <a:t>Aline Costa, </a:t>
            </a:r>
          </a:p>
          <a:p>
            <a:r>
              <a:rPr lang="pt-BR" sz="1800" dirty="0" smtClean="0"/>
              <a:t>Bruna </a:t>
            </a:r>
            <a:r>
              <a:rPr lang="pt-BR" sz="1800" dirty="0" err="1" smtClean="0"/>
              <a:t>Bacelar</a:t>
            </a:r>
            <a:r>
              <a:rPr lang="pt-BR" sz="1800" dirty="0" smtClean="0"/>
              <a:t>, </a:t>
            </a:r>
          </a:p>
          <a:p>
            <a:r>
              <a:rPr lang="pt-BR" sz="1800" dirty="0" smtClean="0"/>
              <a:t>Carolina </a:t>
            </a:r>
            <a:r>
              <a:rPr lang="pt-BR" sz="1800" dirty="0" err="1" smtClean="0"/>
              <a:t>Dórea</a:t>
            </a:r>
            <a:r>
              <a:rPr lang="pt-BR" sz="1800" dirty="0" smtClean="0"/>
              <a:t>,</a:t>
            </a:r>
          </a:p>
          <a:p>
            <a:r>
              <a:rPr lang="pt-BR" sz="1800" dirty="0" err="1" smtClean="0"/>
              <a:t>Clotildes</a:t>
            </a:r>
            <a:r>
              <a:rPr lang="pt-BR" sz="1800" dirty="0" smtClean="0"/>
              <a:t> Souza, </a:t>
            </a:r>
          </a:p>
          <a:p>
            <a:r>
              <a:rPr lang="pt-BR" sz="1800" dirty="0" smtClean="0"/>
              <a:t>Guilherme Pessoa</a:t>
            </a:r>
          </a:p>
          <a:p>
            <a:r>
              <a:rPr lang="pt-BR" sz="1800" dirty="0" smtClean="0"/>
              <a:t>João Martins, </a:t>
            </a:r>
          </a:p>
          <a:p>
            <a:r>
              <a:rPr lang="pt-BR" sz="1800" dirty="0" smtClean="0"/>
              <a:t>Márcia Carvalho,</a:t>
            </a:r>
          </a:p>
          <a:p>
            <a:r>
              <a:rPr lang="pt-BR" sz="1800" dirty="0" smtClean="0"/>
              <a:t>Mônica </a:t>
            </a:r>
            <a:r>
              <a:rPr lang="pt-BR" sz="1800" dirty="0" err="1" smtClean="0"/>
              <a:t>Fornazier</a:t>
            </a:r>
            <a:r>
              <a:rPr lang="pt-BR" sz="1800" dirty="0" smtClean="0"/>
              <a:t>, </a:t>
            </a:r>
          </a:p>
          <a:p>
            <a:r>
              <a:rPr lang="pt-BR" sz="1800" dirty="0" smtClean="0"/>
              <a:t>Pedro Diaz, </a:t>
            </a:r>
          </a:p>
          <a:p>
            <a:r>
              <a:rPr lang="pt-BR" sz="1800" dirty="0" smtClean="0"/>
              <a:t>Rose Delgado e </a:t>
            </a:r>
          </a:p>
          <a:p>
            <a:r>
              <a:rPr lang="pt-BR" sz="1800" dirty="0" smtClean="0"/>
              <a:t>Tânia </a:t>
            </a:r>
            <a:r>
              <a:rPr lang="pt-BR" sz="1800" dirty="0" err="1" smtClean="0"/>
              <a:t>Duplat</a:t>
            </a:r>
            <a:r>
              <a:rPr lang="pt-BR" sz="1800" dirty="0" smtClean="0"/>
              <a:t>.</a:t>
            </a:r>
          </a:p>
          <a:p>
            <a:r>
              <a:rPr lang="pt-BR" sz="1800" dirty="0" smtClean="0"/>
              <a:t>Célia </a:t>
            </a:r>
            <a:r>
              <a:rPr lang="pt-BR" sz="1800" dirty="0" err="1" smtClean="0"/>
              <a:t>Cámara</a:t>
            </a:r>
            <a:endParaRPr lang="pt-BR" sz="1800" dirty="0" smtClean="0"/>
          </a:p>
          <a:p>
            <a:endParaRPr lang="pt-BR" sz="1800" dirty="0" smtClean="0"/>
          </a:p>
          <a:p>
            <a:endParaRPr lang="pt-BR" dirty="0" smtClean="0"/>
          </a:p>
        </p:txBody>
      </p:sp>
      <p:sp>
        <p:nvSpPr>
          <p:cNvPr id="36869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02225" y="1571625"/>
            <a:ext cx="4041775" cy="639763"/>
          </a:xfrm>
        </p:spPr>
        <p:txBody>
          <a:bodyPr/>
          <a:lstStyle/>
          <a:p>
            <a:r>
              <a:rPr lang="pt-BR" smtClean="0">
                <a:solidFill>
                  <a:srgbClr val="FFFF00"/>
                </a:solidFill>
              </a:rPr>
              <a:t>SAIS / DGC / CPT</a:t>
            </a:r>
          </a:p>
        </p:txBody>
      </p:sp>
      <p:sp>
        <p:nvSpPr>
          <p:cNvPr id="36870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929188" y="2143125"/>
            <a:ext cx="4041775" cy="3951288"/>
          </a:xfrm>
        </p:spPr>
        <p:txBody>
          <a:bodyPr/>
          <a:lstStyle/>
          <a:p>
            <a:r>
              <a:rPr lang="pt-BR" sz="2000" b="1" dirty="0" smtClean="0">
                <a:solidFill>
                  <a:srgbClr val="FF0000"/>
                </a:solidFill>
              </a:rPr>
              <a:t>Superintendência Atenção Integral a Saúde</a:t>
            </a:r>
            <a:endParaRPr lang="pt-BR" sz="2000" dirty="0" smtClean="0">
              <a:solidFill>
                <a:srgbClr val="FF0000"/>
              </a:solidFill>
            </a:endParaRPr>
          </a:p>
          <a:p>
            <a:r>
              <a:rPr lang="pt-BR" sz="2000" dirty="0" err="1" smtClean="0"/>
              <a:t>Gisélia</a:t>
            </a:r>
            <a:r>
              <a:rPr lang="pt-BR" sz="2000" dirty="0" smtClean="0"/>
              <a:t> Santana</a:t>
            </a:r>
            <a:endParaRPr lang="pt-BR" sz="2000" dirty="0" smtClean="0"/>
          </a:p>
          <a:p>
            <a:r>
              <a:rPr lang="pt-BR" sz="2000" b="1" dirty="0" smtClean="0">
                <a:solidFill>
                  <a:srgbClr val="FF0000"/>
                </a:solidFill>
              </a:rPr>
              <a:t>Diretoria de Gestão do Cuidado</a:t>
            </a:r>
            <a:endParaRPr lang="pt-BR" sz="2000" dirty="0" smtClean="0">
              <a:solidFill>
                <a:srgbClr val="FF0000"/>
              </a:solidFill>
            </a:endParaRPr>
          </a:p>
          <a:p>
            <a:r>
              <a:rPr lang="pt-BR" sz="2000" dirty="0" smtClean="0"/>
              <a:t>Débora do Carmo</a:t>
            </a:r>
          </a:p>
          <a:p>
            <a:pPr>
              <a:buFont typeface="Wingdings" charset="2"/>
              <a:buNone/>
            </a:pPr>
            <a:r>
              <a:rPr lang="pt-BR" sz="2000" b="1" dirty="0" smtClean="0"/>
              <a:t> </a:t>
            </a:r>
            <a:endParaRPr lang="pt-BR" sz="2000" dirty="0" smtClean="0"/>
          </a:p>
          <a:p>
            <a:r>
              <a:rPr lang="pt-BR" sz="2000" b="1" dirty="0" smtClean="0">
                <a:solidFill>
                  <a:srgbClr val="FF0000"/>
                </a:solidFill>
              </a:rPr>
              <a:t>Coordenação de Políticas Transversais</a:t>
            </a:r>
            <a:endParaRPr lang="pt-BR" sz="2000" dirty="0" smtClean="0">
              <a:solidFill>
                <a:srgbClr val="FF0000"/>
              </a:solidFill>
            </a:endParaRPr>
          </a:p>
          <a:p>
            <a:pPr>
              <a:buFont typeface="Wingdings" charset="2"/>
              <a:buNone/>
            </a:pPr>
            <a:r>
              <a:rPr lang="pt-BR" sz="2000" dirty="0" smtClean="0"/>
              <a:t>       Liliane Mascarenhas</a:t>
            </a:r>
          </a:p>
          <a:p>
            <a:endParaRPr lang="pt-BR" dirty="0" smtClean="0"/>
          </a:p>
        </p:txBody>
      </p:sp>
      <p:sp>
        <p:nvSpPr>
          <p:cNvPr id="36871" name="Retângulo 6"/>
          <p:cNvSpPr>
            <a:spLocks noChangeArrowheads="1"/>
          </p:cNvSpPr>
          <p:nvPr/>
        </p:nvSpPr>
        <p:spPr bwMode="auto">
          <a:xfrm>
            <a:off x="3571868" y="6215082"/>
            <a:ext cx="2571750" cy="485775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pt-BR" sz="1400" dirty="0" smtClean="0">
                <a:hlinkClick r:id="rId2"/>
              </a:rPr>
              <a:t>saudemental.ba@gmail.com</a:t>
            </a:r>
            <a:endParaRPr lang="pt-BR" sz="1400" dirty="0"/>
          </a:p>
          <a:p>
            <a:r>
              <a:rPr lang="pt-BR" sz="1400" dirty="0" smtClean="0"/>
              <a:t>3115-4284/4203/4382</a:t>
            </a:r>
            <a:endParaRPr lang="pt-BR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1403350" y="188913"/>
            <a:ext cx="7180263" cy="981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buClr>
                <a:srgbClr val="FFFF00"/>
              </a:buClr>
              <a:buFont typeface="Garamond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000" b="1">
                <a:solidFill>
                  <a:srgbClr val="FFFF00"/>
                </a:solidFill>
                <a:latin typeface="Garamond" pitchFamily="16" charset="0"/>
              </a:rPr>
              <a:t>SAÚDE MENTAL - BAHIA</a:t>
            </a:r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250825" y="1341438"/>
            <a:ext cx="8893175" cy="4157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41313" indent="-341313" algn="ctr">
              <a:buClr>
                <a:srgbClr val="800080"/>
              </a:buClr>
              <a:buFont typeface="Arial Black" pitchFamily="32" charset="0"/>
              <a:buNone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2800">
                <a:solidFill>
                  <a:srgbClr val="800080"/>
                </a:solidFill>
                <a:latin typeface="Arial Black" pitchFamily="32" charset="0"/>
              </a:rPr>
              <a:t>  </a:t>
            </a:r>
            <a:r>
              <a:rPr lang="en-GB" sz="2800" b="1">
                <a:solidFill>
                  <a:srgbClr val="FF0000"/>
                </a:solidFill>
              </a:rPr>
              <a:t>    </a:t>
            </a:r>
            <a:r>
              <a:rPr lang="en-GB" sz="4400" b="1">
                <a:solidFill>
                  <a:srgbClr val="FF0000"/>
                </a:solidFill>
                <a:latin typeface="Garamond" pitchFamily="16" charset="0"/>
              </a:rPr>
              <a:t>Inverter o modelo assistencial</a:t>
            </a:r>
            <a:r>
              <a:rPr lang="en-GB" sz="4400" b="1">
                <a:solidFill>
                  <a:srgbClr val="FFFFFF"/>
                </a:solidFill>
                <a:latin typeface="Garamond" pitchFamily="16" charset="0"/>
              </a:rPr>
              <a:t>, através da estratégia de implantação e implementação de ações e serviços que, considerando as ações básicas estabeleça uma rede de referência: </a:t>
            </a:r>
          </a:p>
        </p:txBody>
      </p:sp>
      <p:sp>
        <p:nvSpPr>
          <p:cNvPr id="10244" name="AutoShape 3"/>
          <p:cNvSpPr>
            <a:spLocks noChangeArrowheads="1"/>
          </p:cNvSpPr>
          <p:nvPr/>
        </p:nvSpPr>
        <p:spPr bwMode="auto">
          <a:xfrm>
            <a:off x="7358063" y="5929313"/>
            <a:ext cx="977900" cy="484187"/>
          </a:xfrm>
          <a:prstGeom prst="rightArrow">
            <a:avLst>
              <a:gd name="adj1" fmla="val 50000"/>
              <a:gd name="adj2" fmla="val 49996"/>
            </a:avLst>
          </a:prstGeom>
          <a:solidFill>
            <a:srgbClr val="FF0000"/>
          </a:solidFill>
          <a:ln w="19080">
            <a:solidFill>
              <a:srgbClr val="385D8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"/>
          <p:cNvSpPr txBox="1">
            <a:spLocks noChangeArrowheads="1"/>
          </p:cNvSpPr>
          <p:nvPr/>
        </p:nvSpPr>
        <p:spPr bwMode="auto">
          <a:xfrm>
            <a:off x="914400" y="4343400"/>
            <a:ext cx="7772400" cy="1974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1028" name="Text Box 2"/>
          <p:cNvSpPr txBox="1">
            <a:spLocks noChangeArrowheads="1"/>
          </p:cNvSpPr>
          <p:nvPr/>
        </p:nvSpPr>
        <p:spPr bwMode="auto">
          <a:xfrm>
            <a:off x="914400" y="2835275"/>
            <a:ext cx="7772400" cy="1508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285750" y="0"/>
          <a:ext cx="9339263" cy="6954838"/>
        </p:xfrm>
        <a:graphic>
          <a:graphicData uri="http://schemas.openxmlformats.org/presentationml/2006/ole">
            <p:oleObj spid="_x0000_s1026" r:id="rId4" imgW="8775720" imgH="6530400" progId="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7772400" cy="798512"/>
          </a:xfrm>
        </p:spPr>
        <p:txBody>
          <a:bodyPr rtlCol="0" anchor="b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22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>   </a:t>
            </a:r>
            <a:r>
              <a:rPr lang="pt-BR" sz="2700" b="1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>SITUAÇÃO DA SAÚDE MENTAL NA BAHIA</a:t>
            </a:r>
            <a:r>
              <a:rPr lang="pt-BR" sz="27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27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27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>              </a:t>
            </a:r>
            <a:r>
              <a:rPr lang="pt-BR" sz="2700" b="1" kern="1200" dirty="0" smtClean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>DÉCADA DE 90 </a:t>
            </a:r>
            <a:endParaRPr lang="pt-BR" sz="2700" b="1" kern="1200" dirty="0">
              <a:solidFill>
                <a:schemeClr val="bg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ea typeface="+mj-ea"/>
            </a:endParaRPr>
          </a:p>
        </p:txBody>
      </p:sp>
      <p:sp>
        <p:nvSpPr>
          <p:cNvPr id="11267" name="Subtítulo 2"/>
          <p:cNvSpPr>
            <a:spLocks noGrp="1"/>
          </p:cNvSpPr>
          <p:nvPr>
            <p:ph type="subTitle" idx="4294967295"/>
          </p:nvPr>
        </p:nvSpPr>
        <p:spPr>
          <a:xfrm>
            <a:off x="714375" y="1357313"/>
            <a:ext cx="8072438" cy="5214937"/>
          </a:xfrm>
        </p:spPr>
        <p:txBody>
          <a:bodyPr lIns="45720" rIns="45720"/>
          <a:lstStyle/>
          <a:p>
            <a:pPr marL="0" indent="0" algn="just">
              <a:buFont typeface="Arial" charset="0"/>
              <a:buNone/>
            </a:pPr>
            <a:r>
              <a:rPr lang="pt-BR" sz="2800" b="1" smtClean="0">
                <a:solidFill>
                  <a:schemeClr val="bg1"/>
                </a:solidFill>
                <a:cs typeface="Arial" charset="0"/>
              </a:rPr>
              <a:t>5</a:t>
            </a:r>
            <a:r>
              <a:rPr lang="pt-BR" sz="2800" b="1" smtClean="0">
                <a:solidFill>
                  <a:srgbClr val="FF0000"/>
                </a:solidFill>
                <a:cs typeface="Arial" charset="0"/>
              </a:rPr>
              <a:t>  Serviços Ambulatoriais:</a:t>
            </a:r>
          </a:p>
          <a:p>
            <a:pPr marL="0" indent="0" algn="just">
              <a:buFont typeface="Arial" charset="0"/>
              <a:buNone/>
            </a:pPr>
            <a:endParaRPr lang="pt-BR" sz="2800" b="1" smtClean="0">
              <a:solidFill>
                <a:srgbClr val="FF0000"/>
              </a:solidFill>
              <a:cs typeface="Arial" charset="0"/>
            </a:endParaRPr>
          </a:p>
          <a:p>
            <a:pPr marL="457200" lvl="1" indent="0" algn="just">
              <a:buFont typeface="Arial" charset="0"/>
              <a:buChar char="•"/>
            </a:pPr>
            <a:r>
              <a:rPr lang="pt-BR" sz="2800" b="1" smtClean="0">
                <a:cs typeface="Arial" charset="0"/>
              </a:rPr>
              <a:t>Ambulatório de Saúde Mental do 4º Centro de Saúde  [Cidade Baixa]</a:t>
            </a:r>
          </a:p>
          <a:p>
            <a:pPr marL="457200" lvl="1" indent="0" algn="just">
              <a:buFont typeface="Arial" charset="0"/>
              <a:buChar char="•"/>
            </a:pPr>
            <a:r>
              <a:rPr lang="pt-BR" sz="2800" b="1" smtClean="0">
                <a:cs typeface="Arial" charset="0"/>
              </a:rPr>
              <a:t>C. Saúde Mental Osvaldo Camargo</a:t>
            </a:r>
          </a:p>
          <a:p>
            <a:pPr marL="457200" lvl="1" indent="0" algn="just">
              <a:buFont typeface="Arial" charset="0"/>
              <a:buChar char="•"/>
            </a:pPr>
            <a:r>
              <a:rPr lang="pt-BR" sz="2800" b="1" smtClean="0">
                <a:cs typeface="Arial" charset="0"/>
              </a:rPr>
              <a:t>CLAIA ( Clínica de Assistência Integral à Infância e Adolescência)</a:t>
            </a:r>
          </a:p>
          <a:p>
            <a:pPr marL="457200" lvl="1" indent="0" algn="just">
              <a:buFont typeface="Arial" charset="0"/>
              <a:buChar char="•"/>
            </a:pPr>
            <a:r>
              <a:rPr lang="pt-BR" sz="2800" b="1" smtClean="0">
                <a:cs typeface="Arial" charset="0"/>
              </a:rPr>
              <a:t>Serviço Psiquiátrico do Hospital das Clínicas – UFBA</a:t>
            </a:r>
          </a:p>
          <a:p>
            <a:pPr marL="457200" lvl="1" indent="0" algn="just">
              <a:buFont typeface="Arial" charset="0"/>
              <a:buChar char="•"/>
            </a:pPr>
            <a:r>
              <a:rPr lang="pt-BR" sz="2800" b="1" smtClean="0">
                <a:cs typeface="Arial" charset="0"/>
              </a:rPr>
              <a:t>Ambulatório do IAPSEB</a:t>
            </a:r>
          </a:p>
          <a:p>
            <a:pPr marL="0" indent="0" algn="just"/>
            <a:endParaRPr lang="pt-BR" sz="600" b="1" smtClean="0">
              <a:solidFill>
                <a:schemeClr val="tx2"/>
              </a:solidFill>
              <a:cs typeface="Arial" charset="0"/>
            </a:endParaRPr>
          </a:p>
          <a:p>
            <a:pPr marL="0" indent="0" algn="just">
              <a:buFont typeface="Arial" charset="0"/>
              <a:buNone/>
            </a:pPr>
            <a:endParaRPr lang="pt-BR" sz="1200" smtClean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4" name="Retângulo de cantos arredondados 3"/>
          <p:cNvSpPr/>
          <p:nvPr/>
        </p:nvSpPr>
        <p:spPr>
          <a:xfrm>
            <a:off x="5786438" y="357188"/>
            <a:ext cx="3357562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>
                <a:solidFill>
                  <a:schemeClr val="tx1"/>
                </a:solidFill>
              </a:rPr>
              <a:t>Seminário</a:t>
            </a:r>
            <a:r>
              <a:rPr lang="pt-BR" dirty="0"/>
              <a:t> </a:t>
            </a:r>
            <a:r>
              <a:rPr lang="pt-BR" b="1" dirty="0">
                <a:solidFill>
                  <a:srgbClr val="FF0000"/>
                </a:solidFill>
              </a:rPr>
              <a:t>- Saúde Mental: Assistência e Cidadania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>
                <a:solidFill>
                  <a:srgbClr val="FF0000"/>
                </a:solidFill>
              </a:rPr>
              <a:t>08 a 10/10/91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428596" y="0"/>
            <a:ext cx="8715404" cy="1084240"/>
          </a:xfrm>
        </p:spPr>
        <p:txBody>
          <a:bodyPr rtlCol="0" anchor="b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2200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2200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2200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2200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2200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2200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2200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2200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2200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2200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2200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2200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2200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2200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4800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</a:rPr>
              <a:t/>
            </a:r>
            <a:br>
              <a:rPr lang="pt-BR" sz="4800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</a:rPr>
            </a:br>
            <a:r>
              <a:rPr lang="pt-BR" sz="48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> </a:t>
            </a:r>
            <a:r>
              <a:rPr lang="pt-BR" sz="3100" b="1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>SITUAÇÃO DA SAÚDE MENTAL NA BAHIA</a:t>
            </a:r>
            <a:r>
              <a:rPr lang="pt-BR" sz="3200" b="1" dirty="0" smtClean="0">
                <a:solidFill>
                  <a:schemeClr val="bg1"/>
                </a:solidFill>
                <a:ea typeface="+mj-ea"/>
                <a:cs typeface="Arial" charset="0"/>
              </a:rPr>
              <a:t> [1991]</a:t>
            </a: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>  </a:t>
            </a:r>
            <a:r>
              <a:rPr lang="pt-BR" sz="2700" kern="1200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>[1991]</a:t>
            </a:r>
            <a:r>
              <a:rPr lang="pt-BR" sz="3100" kern="1200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> </a:t>
            </a:r>
            <a:endParaRPr lang="pt-BR" sz="3100" kern="1200" dirty="0"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ea typeface="+mj-ea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4294967295"/>
          </p:nvPr>
        </p:nvSpPr>
        <p:spPr>
          <a:xfrm>
            <a:off x="642938" y="1000125"/>
            <a:ext cx="8072437" cy="5572125"/>
          </a:xfrm>
          <a:ln>
            <a:solidFill>
              <a:srgbClr val="FFFF00"/>
            </a:solidFill>
          </a:ln>
        </p:spPr>
        <p:txBody>
          <a:bodyPr lIns="45720" rIns="45720">
            <a:normAutofit fontScale="92500" lnSpcReduction="10000"/>
          </a:bodyPr>
          <a:lstStyle/>
          <a:p>
            <a:pPr marL="0" indent="0" algn="ctr">
              <a:lnSpc>
                <a:spcPct val="90000"/>
              </a:lnSpc>
              <a:buFont typeface="Arial" charset="0"/>
              <a:buNone/>
              <a:defRPr/>
            </a:pPr>
            <a:r>
              <a:rPr lang="pt-BR" sz="2000" b="1" dirty="0" smtClean="0">
                <a:solidFill>
                  <a:srgbClr val="FFFF00"/>
                </a:solidFill>
                <a:ea typeface="+mn-ea"/>
                <a:cs typeface="Arial" charset="0"/>
              </a:rPr>
              <a:t> </a:t>
            </a:r>
            <a:r>
              <a:rPr lang="pt-BR" sz="2600" b="1" dirty="0" smtClean="0">
                <a:solidFill>
                  <a:srgbClr val="FF0000"/>
                </a:solidFill>
                <a:ea typeface="+mn-ea"/>
                <a:cs typeface="Arial" charset="0"/>
              </a:rPr>
              <a:t>Serviços de Internação: </a:t>
            </a:r>
          </a:p>
          <a:p>
            <a:pPr marL="0" indent="0" algn="just">
              <a:lnSpc>
                <a:spcPct val="90000"/>
              </a:lnSpc>
              <a:buFont typeface="Arial" charset="0"/>
              <a:buNone/>
              <a:defRPr/>
            </a:pPr>
            <a:r>
              <a:rPr lang="pt-BR" sz="2000" b="1" dirty="0" smtClean="0">
                <a:solidFill>
                  <a:srgbClr val="FF0000"/>
                </a:solidFill>
                <a:ea typeface="+mn-ea"/>
                <a:cs typeface="Arial" charset="0"/>
              </a:rPr>
              <a:t>            </a:t>
            </a:r>
            <a:r>
              <a:rPr lang="pt-BR" sz="2000" b="1" dirty="0" smtClean="0">
                <a:solidFill>
                  <a:srgbClr val="FFFF00"/>
                </a:solidFill>
                <a:ea typeface="+mn-ea"/>
                <a:cs typeface="Arial" charset="0"/>
              </a:rPr>
              <a:t>2667 </a:t>
            </a:r>
            <a:r>
              <a:rPr lang="pt-BR" sz="1800" b="1" dirty="0" smtClean="0">
                <a:ea typeface="+mn-ea"/>
                <a:cs typeface="Arial" charset="0"/>
              </a:rPr>
              <a:t>leitos psiquiátricos: Rede Pública e Privada</a:t>
            </a:r>
          </a:p>
          <a:p>
            <a:pPr marL="457200" lvl="1" indent="0" algn="just">
              <a:lnSpc>
                <a:spcPct val="90000"/>
              </a:lnSpc>
              <a:buFont typeface="Arial" charset="0"/>
              <a:buChar char="•"/>
              <a:defRPr/>
            </a:pPr>
            <a:r>
              <a:rPr lang="pt-BR" sz="1800" b="1" dirty="0" smtClean="0">
                <a:cs typeface="Arial" charset="0"/>
              </a:rPr>
              <a:t> Rede Pública: </a:t>
            </a:r>
            <a:r>
              <a:rPr lang="pt-BR" sz="1900" b="1" dirty="0" smtClean="0">
                <a:solidFill>
                  <a:srgbClr val="FFFF00"/>
                </a:solidFill>
                <a:cs typeface="Arial" charset="0"/>
              </a:rPr>
              <a:t>1034</a:t>
            </a:r>
            <a:r>
              <a:rPr lang="pt-BR" sz="1800" b="1" dirty="0" smtClean="0">
                <a:cs typeface="Arial" charset="0"/>
              </a:rPr>
              <a:t> leitos (316 em Salvador e 718 no interior)</a:t>
            </a:r>
          </a:p>
          <a:p>
            <a:pPr marL="914400" lvl="2" indent="0" algn="just">
              <a:lnSpc>
                <a:spcPct val="90000"/>
              </a:lnSpc>
              <a:buFont typeface="Arial" charset="0"/>
              <a:buNone/>
              <a:defRPr/>
            </a:pPr>
            <a:endParaRPr lang="pt-BR" sz="1500" b="1" dirty="0" smtClean="0">
              <a:solidFill>
                <a:srgbClr val="FF0000"/>
              </a:solidFill>
              <a:cs typeface="Arial" charset="0"/>
            </a:endParaRPr>
          </a:p>
          <a:p>
            <a:pPr marL="914400" lvl="2" indent="0" algn="just">
              <a:lnSpc>
                <a:spcPct val="90000"/>
              </a:lnSpc>
              <a:buFont typeface="Arial" charset="0"/>
              <a:buNone/>
              <a:defRPr/>
            </a:pPr>
            <a:r>
              <a:rPr lang="pt-BR" sz="1500" b="1" dirty="0" smtClean="0">
                <a:solidFill>
                  <a:srgbClr val="FF0000"/>
                </a:solidFill>
                <a:cs typeface="Arial" charset="0"/>
              </a:rPr>
              <a:t>SALVADOR</a:t>
            </a:r>
          </a:p>
          <a:p>
            <a:pPr marL="914400" lvl="2" indent="0" algn="just">
              <a:lnSpc>
                <a:spcPct val="90000"/>
              </a:lnSpc>
              <a:defRPr/>
            </a:pPr>
            <a:r>
              <a:rPr lang="pt-BR" sz="1500" b="1" dirty="0" smtClean="0">
                <a:cs typeface="Arial" charset="0"/>
              </a:rPr>
              <a:t>H. Juliano Moreira: 			240 leitos </a:t>
            </a:r>
          </a:p>
          <a:p>
            <a:pPr marL="914400" lvl="2" indent="0" algn="just">
              <a:lnSpc>
                <a:spcPct val="90000"/>
              </a:lnSpc>
              <a:defRPr/>
            </a:pPr>
            <a:r>
              <a:rPr lang="pt-BR" sz="1500" b="1" dirty="0" smtClean="0">
                <a:cs typeface="Arial" charset="0"/>
              </a:rPr>
              <a:t>CSM Prof. Aristides </a:t>
            </a:r>
            <a:r>
              <a:rPr lang="pt-BR" sz="1500" b="1" dirty="0" err="1" smtClean="0">
                <a:cs typeface="Arial" charset="0"/>
              </a:rPr>
              <a:t>Novis</a:t>
            </a:r>
            <a:r>
              <a:rPr lang="pt-BR" sz="1500" b="1" dirty="0" smtClean="0">
                <a:cs typeface="Arial" charset="0"/>
              </a:rPr>
              <a:t> e CCSM Mário Leal:   60 leitos</a:t>
            </a:r>
          </a:p>
          <a:p>
            <a:pPr marL="914400" lvl="2" indent="0" algn="just">
              <a:lnSpc>
                <a:spcPct val="90000"/>
              </a:lnSpc>
              <a:defRPr/>
            </a:pPr>
            <a:r>
              <a:rPr lang="pt-BR" sz="1500" b="1" dirty="0" smtClean="0">
                <a:cs typeface="Arial" charset="0"/>
              </a:rPr>
              <a:t>H. das Clínicas – UFBA: 			16 leitos</a:t>
            </a:r>
          </a:p>
          <a:p>
            <a:pPr marL="914400" lvl="2" indent="0" algn="just">
              <a:lnSpc>
                <a:spcPct val="90000"/>
              </a:lnSpc>
              <a:buFont typeface="Arial" charset="0"/>
              <a:buNone/>
              <a:defRPr/>
            </a:pPr>
            <a:endParaRPr lang="pt-BR" sz="1500" b="1" dirty="0" smtClean="0">
              <a:cs typeface="Arial" charset="0"/>
            </a:endParaRPr>
          </a:p>
          <a:p>
            <a:pPr marL="914400" lvl="2" indent="0" algn="just">
              <a:lnSpc>
                <a:spcPct val="90000"/>
              </a:lnSpc>
              <a:buFont typeface="Arial" charset="0"/>
              <a:buNone/>
              <a:defRPr/>
            </a:pPr>
            <a:r>
              <a:rPr lang="pt-BR" sz="1500" b="1" dirty="0" smtClean="0">
                <a:solidFill>
                  <a:srgbClr val="FF0000"/>
                </a:solidFill>
                <a:cs typeface="Arial" charset="0"/>
              </a:rPr>
              <a:t>INTERIOR</a:t>
            </a:r>
          </a:p>
          <a:p>
            <a:pPr marL="914400" lvl="2" indent="0" algn="just">
              <a:lnSpc>
                <a:spcPct val="90000"/>
              </a:lnSpc>
              <a:defRPr/>
            </a:pPr>
            <a:r>
              <a:rPr lang="pt-BR" sz="1500" b="1" dirty="0" smtClean="0">
                <a:solidFill>
                  <a:schemeClr val="bg1"/>
                </a:solidFill>
                <a:cs typeface="Arial" charset="0"/>
              </a:rPr>
              <a:t>H. Lopes Rodrigues</a:t>
            </a:r>
            <a:r>
              <a:rPr lang="pt-BR" sz="1500" b="1" dirty="0" smtClean="0">
                <a:cs typeface="Arial" charset="0"/>
              </a:rPr>
              <a:t>: 			500 leitos (240 crônicos) </a:t>
            </a:r>
          </a:p>
          <a:p>
            <a:pPr marL="914400" lvl="2" indent="0" algn="just">
              <a:lnSpc>
                <a:spcPct val="90000"/>
              </a:lnSpc>
              <a:defRPr/>
            </a:pPr>
            <a:r>
              <a:rPr lang="pt-BR" sz="1500" b="1" dirty="0" smtClean="0">
                <a:cs typeface="Arial" charset="0"/>
              </a:rPr>
              <a:t>Afrânio Peixoto (Vitória da Conquista):	120 leitos</a:t>
            </a:r>
          </a:p>
          <a:p>
            <a:pPr marL="914400" lvl="2" indent="0" algn="just">
              <a:lnSpc>
                <a:spcPct val="90000"/>
              </a:lnSpc>
              <a:defRPr/>
            </a:pPr>
            <a:r>
              <a:rPr lang="pt-BR" sz="1500" b="1" dirty="0" smtClean="0">
                <a:cs typeface="Arial" charset="0"/>
              </a:rPr>
              <a:t>Anexo Psiq. do H. Dantas </a:t>
            </a:r>
            <a:r>
              <a:rPr lang="pt-BR" sz="1500" b="1" dirty="0" err="1" smtClean="0">
                <a:cs typeface="Arial" charset="0"/>
              </a:rPr>
              <a:t>Bião</a:t>
            </a:r>
            <a:r>
              <a:rPr lang="pt-BR" sz="1500" b="1" dirty="0" smtClean="0">
                <a:cs typeface="Arial" charset="0"/>
              </a:rPr>
              <a:t> (Alagoinhas):	28 leitos</a:t>
            </a:r>
          </a:p>
          <a:p>
            <a:pPr marL="914400" lvl="2" indent="0" algn="just">
              <a:lnSpc>
                <a:spcPct val="90000"/>
              </a:lnSpc>
              <a:defRPr/>
            </a:pPr>
            <a:r>
              <a:rPr lang="pt-BR" sz="1500" b="1" dirty="0" smtClean="0">
                <a:cs typeface="Arial" charset="0"/>
              </a:rPr>
              <a:t>Anexo Psiq. do Hospital de Jequié:		26 leitos</a:t>
            </a:r>
          </a:p>
          <a:p>
            <a:pPr marL="914400" lvl="2" indent="0" algn="just">
              <a:lnSpc>
                <a:spcPct val="90000"/>
              </a:lnSpc>
              <a:defRPr/>
            </a:pPr>
            <a:r>
              <a:rPr lang="pt-BR" sz="1500" b="1" dirty="0" smtClean="0">
                <a:cs typeface="Arial" charset="0"/>
              </a:rPr>
              <a:t>Anexo Psiq. do H. Luis Vianna Filho:		24 leitos</a:t>
            </a:r>
          </a:p>
          <a:p>
            <a:pPr marL="914400" lvl="2" indent="0" algn="just">
              <a:lnSpc>
                <a:spcPct val="90000"/>
              </a:lnSpc>
              <a:defRPr/>
            </a:pPr>
            <a:r>
              <a:rPr lang="pt-BR" sz="1500" b="1" dirty="0" smtClean="0">
                <a:cs typeface="Arial" charset="0"/>
              </a:rPr>
              <a:t>Anexo Psiq. do </a:t>
            </a:r>
            <a:r>
              <a:rPr lang="pt-BR" sz="1500" b="1" dirty="0" err="1" smtClean="0">
                <a:cs typeface="Arial" charset="0"/>
              </a:rPr>
              <a:t>Hosp</a:t>
            </a:r>
            <a:r>
              <a:rPr lang="pt-BR" sz="1500" b="1" dirty="0" smtClean="0">
                <a:solidFill>
                  <a:schemeClr val="bg1"/>
                </a:solidFill>
                <a:cs typeface="Arial" charset="0"/>
              </a:rPr>
              <a:t>. de Teixeira de Freitas:	10 leitos</a:t>
            </a:r>
          </a:p>
          <a:p>
            <a:pPr marL="914400" lvl="2" indent="0" algn="just">
              <a:lnSpc>
                <a:spcPct val="90000"/>
              </a:lnSpc>
              <a:defRPr/>
            </a:pPr>
            <a:r>
              <a:rPr lang="pt-BR" sz="1500" b="1" dirty="0" err="1" smtClean="0">
                <a:solidFill>
                  <a:schemeClr val="bg1"/>
                </a:solidFill>
                <a:cs typeface="Arial" charset="0"/>
              </a:rPr>
              <a:t>IAnexo</a:t>
            </a:r>
            <a:r>
              <a:rPr lang="pt-BR" sz="1500" b="1" dirty="0" smtClean="0">
                <a:solidFill>
                  <a:schemeClr val="bg1"/>
                </a:solidFill>
                <a:cs typeface="Arial" charset="0"/>
              </a:rPr>
              <a:t> Psiq. do  </a:t>
            </a:r>
            <a:r>
              <a:rPr lang="pt-BR" sz="1500" b="1" dirty="0" err="1" smtClean="0">
                <a:solidFill>
                  <a:schemeClr val="bg1"/>
                </a:solidFill>
                <a:cs typeface="Arial" charset="0"/>
              </a:rPr>
              <a:t>Hosp</a:t>
            </a:r>
            <a:r>
              <a:rPr lang="pt-BR" sz="1500" b="1" dirty="0" smtClean="0">
                <a:solidFill>
                  <a:schemeClr val="bg1"/>
                </a:solidFill>
                <a:cs typeface="Arial" charset="0"/>
              </a:rPr>
              <a:t>. de </a:t>
            </a:r>
            <a:r>
              <a:rPr lang="pt-BR" sz="1500" b="1" dirty="0" err="1" smtClean="0">
                <a:solidFill>
                  <a:schemeClr val="bg1"/>
                </a:solidFill>
                <a:cs typeface="Arial" charset="0"/>
              </a:rPr>
              <a:t>Irecê</a:t>
            </a:r>
            <a:r>
              <a:rPr lang="pt-BR" sz="1500" b="1" dirty="0" smtClean="0">
                <a:solidFill>
                  <a:schemeClr val="bg1"/>
                </a:solidFill>
                <a:cs typeface="Arial" charset="0"/>
              </a:rPr>
              <a:t>:		 10 leitos</a:t>
            </a:r>
          </a:p>
          <a:p>
            <a:pPr marL="914400" lvl="2" indent="0" algn="just">
              <a:lnSpc>
                <a:spcPct val="90000"/>
              </a:lnSpc>
              <a:buFontTx/>
              <a:buNone/>
              <a:defRPr/>
            </a:pPr>
            <a:endParaRPr lang="pt-BR" sz="1500" b="1" dirty="0" smtClean="0">
              <a:solidFill>
                <a:srgbClr val="012863"/>
              </a:solidFill>
              <a:cs typeface="Arial" charset="0"/>
            </a:endParaRPr>
          </a:p>
          <a:p>
            <a:pPr marL="457200" lvl="1" indent="0" algn="just">
              <a:lnSpc>
                <a:spcPct val="90000"/>
              </a:lnSpc>
              <a:buFont typeface="Arial" charset="0"/>
              <a:buChar char="•"/>
              <a:defRPr/>
            </a:pPr>
            <a:r>
              <a:rPr lang="pt-BR" sz="1400" b="1" dirty="0" smtClean="0">
                <a:cs typeface="Arial" charset="0"/>
              </a:rPr>
              <a:t> </a:t>
            </a:r>
            <a:r>
              <a:rPr lang="pt-BR" sz="1800" b="1" dirty="0" smtClean="0">
                <a:solidFill>
                  <a:srgbClr val="FF0000"/>
                </a:solidFill>
                <a:cs typeface="Arial" charset="0"/>
              </a:rPr>
              <a:t>Rede Privada: </a:t>
            </a:r>
            <a:r>
              <a:rPr lang="pt-BR" sz="1900" b="1" dirty="0" smtClean="0">
                <a:solidFill>
                  <a:srgbClr val="FFFF00"/>
                </a:solidFill>
                <a:cs typeface="Arial" charset="0"/>
              </a:rPr>
              <a:t>1633</a:t>
            </a:r>
            <a:r>
              <a:rPr lang="pt-BR" sz="1400" b="1" dirty="0" smtClean="0">
                <a:cs typeface="Arial" charset="0"/>
              </a:rPr>
              <a:t> leitos (1443 em Salvador e 190 no interior)  </a:t>
            </a:r>
          </a:p>
          <a:p>
            <a:pPr marL="914400" lvl="2" indent="0" algn="just">
              <a:lnSpc>
                <a:spcPct val="90000"/>
              </a:lnSpc>
              <a:buFont typeface="Wingdings 2" pitchFamily="16" charset="2"/>
              <a:buNone/>
              <a:defRPr/>
            </a:pPr>
            <a:r>
              <a:rPr lang="pt-BR" sz="1500" b="1" dirty="0" smtClean="0">
                <a:cs typeface="Arial" charset="0"/>
              </a:rPr>
              <a:t>                           04 hospitais psiquiátricos em Salvador.	 </a:t>
            </a:r>
          </a:p>
          <a:p>
            <a:pPr marL="914400" lvl="2" indent="0" algn="just">
              <a:lnSpc>
                <a:spcPct val="90000"/>
              </a:lnSpc>
              <a:buFont typeface="Arial" charset="0"/>
              <a:buNone/>
              <a:defRPr/>
            </a:pPr>
            <a:endParaRPr lang="pt-BR" sz="1500" b="1" dirty="0" smtClean="0">
              <a:cs typeface="Arial" charset="0"/>
            </a:endParaRPr>
          </a:p>
          <a:p>
            <a:pPr marL="0" indent="0" algn="just">
              <a:lnSpc>
                <a:spcPct val="90000"/>
              </a:lnSpc>
              <a:buFont typeface="Arial" charset="0"/>
              <a:buNone/>
              <a:defRPr/>
            </a:pPr>
            <a:endParaRPr lang="pt-BR" sz="1200" dirty="0" smtClean="0">
              <a:solidFill>
                <a:schemeClr val="tx2"/>
              </a:solidFill>
              <a:ea typeface="+mn-ea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357158" y="0"/>
            <a:ext cx="8129618" cy="1643026"/>
          </a:xfrm>
        </p:spPr>
        <p:txBody>
          <a:bodyPr rtlCol="0" anchor="b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3100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> </a:t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600" b="1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>SITUAÇÃO DA SAÚDE MENTAL NA BAHIA</a:t>
            </a:r>
            <a:br>
              <a:rPr lang="pt-BR" sz="3600" b="1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r>
              <a:rPr lang="pt-BR" sz="3600" b="1" dirty="0" smtClean="0">
                <a:solidFill>
                  <a:schemeClr val="bg1"/>
                </a:solidFill>
                <a:ea typeface="+mj-ea"/>
                <a:cs typeface="Arial" charset="0"/>
              </a:rPr>
              <a:t> [1991]</a:t>
            </a:r>
            <a:r>
              <a:rPr lang="pt-BR" sz="3600" b="1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> </a:t>
            </a:r>
            <a: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  <a:t/>
            </a:r>
            <a:br>
              <a:rPr lang="pt-BR" sz="3100" kern="120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Arial" pitchFamily="34" charset="0"/>
              </a:rPr>
            </a:br>
            <a:endParaRPr lang="pt-BR" sz="4800" kern="1200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ea typeface="+mj-ea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4294967295"/>
          </p:nvPr>
        </p:nvSpPr>
        <p:spPr>
          <a:xfrm>
            <a:off x="642938" y="1285875"/>
            <a:ext cx="8072437" cy="5572125"/>
          </a:xfrm>
        </p:spPr>
        <p:txBody>
          <a:bodyPr lIns="45720" rIns="45720">
            <a:normAutofit lnSpcReduction="10000"/>
          </a:bodyPr>
          <a:lstStyle/>
          <a:p>
            <a:pPr marL="0" indent="0" algn="just">
              <a:lnSpc>
                <a:spcPct val="90000"/>
              </a:lnSpc>
              <a:buFont typeface="Arial" charset="0"/>
              <a:buNone/>
              <a:defRPr/>
            </a:pPr>
            <a:endParaRPr lang="pt-BR" sz="1800" b="1" dirty="0" smtClean="0">
              <a:solidFill>
                <a:srgbClr val="FF0000"/>
              </a:solidFill>
              <a:ea typeface="+mn-ea"/>
              <a:cs typeface="Arial" charset="0"/>
            </a:endParaRPr>
          </a:p>
          <a:p>
            <a:pPr marL="0" indent="0" algn="just">
              <a:lnSpc>
                <a:spcPct val="90000"/>
              </a:lnSpc>
              <a:buFont typeface="Arial" charset="0"/>
              <a:buNone/>
              <a:defRPr/>
            </a:pPr>
            <a:r>
              <a:rPr lang="pt-BR" sz="2800" b="1" dirty="0" smtClean="0">
                <a:solidFill>
                  <a:srgbClr val="FF0000"/>
                </a:solidFill>
                <a:ea typeface="+mn-ea"/>
                <a:cs typeface="Arial" charset="0"/>
              </a:rPr>
              <a:t>Tempo Médio de Permanência:</a:t>
            </a:r>
          </a:p>
          <a:p>
            <a:pPr marL="0" indent="0" algn="just">
              <a:lnSpc>
                <a:spcPct val="90000"/>
              </a:lnSpc>
              <a:buFont typeface="Arial" charset="0"/>
              <a:buNone/>
              <a:defRPr/>
            </a:pPr>
            <a:endParaRPr lang="pt-BR" sz="1800" b="1" dirty="0" smtClean="0">
              <a:solidFill>
                <a:srgbClr val="FF0000"/>
              </a:solidFill>
              <a:ea typeface="+mn-ea"/>
              <a:cs typeface="Arial" charset="0"/>
            </a:endParaRPr>
          </a:p>
          <a:p>
            <a:pPr marL="0" indent="0" algn="just">
              <a:lnSpc>
                <a:spcPct val="90000"/>
              </a:lnSpc>
              <a:defRPr/>
            </a:pPr>
            <a:r>
              <a:rPr lang="pt-BR" sz="1800" b="1" dirty="0" smtClean="0">
                <a:solidFill>
                  <a:schemeClr val="bg1"/>
                </a:solidFill>
                <a:ea typeface="+mn-ea"/>
                <a:cs typeface="Arial" charset="0"/>
              </a:rPr>
              <a:t>H. Juliano Moreira:  66.6 dias                         </a:t>
            </a:r>
          </a:p>
          <a:p>
            <a:pPr marL="0" indent="0" algn="just">
              <a:lnSpc>
                <a:spcPct val="90000"/>
              </a:lnSpc>
              <a:defRPr/>
            </a:pPr>
            <a:r>
              <a:rPr lang="pt-BR" sz="1800" b="1" dirty="0" smtClean="0">
                <a:solidFill>
                  <a:schemeClr val="bg1"/>
                </a:solidFill>
                <a:ea typeface="+mn-ea"/>
                <a:cs typeface="Arial" charset="0"/>
              </a:rPr>
              <a:t>CSM Prof. Aristides </a:t>
            </a:r>
            <a:r>
              <a:rPr lang="pt-BR" sz="1800" b="1" dirty="0" err="1" smtClean="0">
                <a:solidFill>
                  <a:schemeClr val="bg1"/>
                </a:solidFill>
                <a:ea typeface="+mn-ea"/>
                <a:cs typeface="Arial" charset="0"/>
              </a:rPr>
              <a:t>Novis</a:t>
            </a:r>
            <a:r>
              <a:rPr lang="pt-BR" sz="1800" b="1" dirty="0" smtClean="0">
                <a:solidFill>
                  <a:schemeClr val="bg1"/>
                </a:solidFill>
                <a:ea typeface="+mn-ea"/>
                <a:cs typeface="Arial" charset="0"/>
              </a:rPr>
              <a:t> e CC Mário Leal:   19,8 dias</a:t>
            </a:r>
          </a:p>
          <a:p>
            <a:pPr marL="0" indent="0" algn="just">
              <a:lnSpc>
                <a:spcPct val="90000"/>
              </a:lnSpc>
              <a:defRPr/>
            </a:pPr>
            <a:r>
              <a:rPr lang="pt-BR" sz="1800" b="1" dirty="0" smtClean="0">
                <a:solidFill>
                  <a:schemeClr val="bg1"/>
                </a:solidFill>
                <a:ea typeface="+mn-ea"/>
                <a:cs typeface="Arial" charset="0"/>
              </a:rPr>
              <a:t>H. Lopes Rodrigues:  558,3 dias</a:t>
            </a:r>
          </a:p>
          <a:p>
            <a:pPr marL="0" indent="0" algn="just">
              <a:lnSpc>
                <a:spcPct val="90000"/>
              </a:lnSpc>
              <a:defRPr/>
            </a:pPr>
            <a:r>
              <a:rPr lang="pt-BR" sz="1800" b="1" dirty="0" smtClean="0">
                <a:solidFill>
                  <a:schemeClr val="bg1"/>
                </a:solidFill>
                <a:ea typeface="+mn-ea"/>
                <a:cs typeface="Arial" charset="0"/>
              </a:rPr>
              <a:t>H. Afrânio Peixoto:   32,4 dias</a:t>
            </a:r>
          </a:p>
          <a:p>
            <a:pPr marL="0" indent="0" algn="just">
              <a:lnSpc>
                <a:spcPct val="90000"/>
              </a:lnSpc>
              <a:defRPr/>
            </a:pPr>
            <a:r>
              <a:rPr lang="pt-BR" sz="1800" b="1" dirty="0" smtClean="0">
                <a:solidFill>
                  <a:schemeClr val="bg1"/>
                </a:solidFill>
                <a:ea typeface="+mn-ea"/>
                <a:cs typeface="Arial" charset="0"/>
              </a:rPr>
              <a:t>04 hospitais psiquiátricos privados:   53 dias</a:t>
            </a:r>
          </a:p>
          <a:p>
            <a:pPr marL="0" indent="0" algn="just">
              <a:lnSpc>
                <a:spcPct val="90000"/>
              </a:lnSpc>
              <a:buFont typeface="Arial" charset="0"/>
              <a:buNone/>
              <a:defRPr/>
            </a:pPr>
            <a:endParaRPr lang="pt-BR" sz="1000" b="1" dirty="0" smtClean="0">
              <a:solidFill>
                <a:schemeClr val="tx2"/>
              </a:solidFill>
              <a:ea typeface="+mn-ea"/>
              <a:cs typeface="Arial" charset="0"/>
            </a:endParaRPr>
          </a:p>
          <a:p>
            <a:pPr marL="0" indent="0" algn="just">
              <a:lnSpc>
                <a:spcPct val="90000"/>
              </a:lnSpc>
              <a:buFont typeface="Arial" charset="0"/>
              <a:buNone/>
              <a:defRPr/>
            </a:pPr>
            <a:endParaRPr lang="pt-BR" sz="2800" b="1" dirty="0" smtClean="0">
              <a:solidFill>
                <a:schemeClr val="tx2"/>
              </a:solidFill>
              <a:ea typeface="+mn-ea"/>
              <a:cs typeface="Arial" charset="0"/>
            </a:endParaRPr>
          </a:p>
          <a:p>
            <a:pPr marL="0" indent="0" algn="just">
              <a:lnSpc>
                <a:spcPct val="90000"/>
              </a:lnSpc>
              <a:buFontTx/>
              <a:buNone/>
              <a:defRPr/>
            </a:pPr>
            <a:r>
              <a:rPr lang="pt-BR" sz="2800" b="1" dirty="0" smtClean="0">
                <a:solidFill>
                  <a:srgbClr val="FF0000"/>
                </a:solidFill>
                <a:ea typeface="+mn-ea"/>
                <a:cs typeface="Arial" charset="0"/>
              </a:rPr>
              <a:t>Internamentos por Mês: </a:t>
            </a:r>
            <a:r>
              <a:rPr lang="pt-BR" sz="2800" b="1" dirty="0" smtClean="0">
                <a:solidFill>
                  <a:schemeClr val="tx2"/>
                </a:solidFill>
                <a:ea typeface="+mn-ea"/>
                <a:cs typeface="Arial" charset="0"/>
              </a:rPr>
              <a:t>[</a:t>
            </a:r>
            <a:r>
              <a:rPr lang="pt-BR" sz="2800" b="1" dirty="0" smtClean="0">
                <a:ea typeface="+mn-ea"/>
                <a:cs typeface="Arial" charset="0"/>
              </a:rPr>
              <a:t>1.291</a:t>
            </a:r>
            <a:r>
              <a:rPr lang="pt-BR" sz="2800" b="1" dirty="0" smtClean="0">
                <a:solidFill>
                  <a:schemeClr val="tx2"/>
                </a:solidFill>
                <a:ea typeface="+mn-ea"/>
                <a:cs typeface="Arial" charset="0"/>
              </a:rPr>
              <a:t>] </a:t>
            </a:r>
            <a:endParaRPr lang="pt-BR" sz="2800" b="1" dirty="0" smtClean="0">
              <a:solidFill>
                <a:srgbClr val="FF0000"/>
              </a:solidFill>
              <a:ea typeface="+mn-ea"/>
              <a:cs typeface="Arial" charset="0"/>
            </a:endParaRPr>
          </a:p>
          <a:p>
            <a:pPr marL="0" indent="0" algn="just">
              <a:lnSpc>
                <a:spcPct val="90000"/>
              </a:lnSpc>
              <a:buFontTx/>
              <a:buNone/>
              <a:defRPr/>
            </a:pPr>
            <a:endParaRPr lang="pt-BR" sz="1900" b="1" dirty="0" smtClean="0">
              <a:solidFill>
                <a:schemeClr val="tx2"/>
              </a:solidFill>
              <a:ea typeface="+mn-ea"/>
              <a:cs typeface="Arial" charset="0"/>
            </a:endParaRPr>
          </a:p>
          <a:p>
            <a:pPr marL="0" indent="0" algn="just">
              <a:lnSpc>
                <a:spcPct val="90000"/>
              </a:lnSpc>
              <a:defRPr/>
            </a:pPr>
            <a:r>
              <a:rPr lang="pt-BR" sz="1900" b="1" dirty="0" smtClean="0">
                <a:ea typeface="+mn-ea"/>
                <a:cs typeface="Arial" charset="0"/>
              </a:rPr>
              <a:t>H. Juliano Moreira</a:t>
            </a:r>
            <a:r>
              <a:rPr lang="pt-BR" sz="1900" b="1" dirty="0" smtClean="0">
                <a:solidFill>
                  <a:schemeClr val="bg1"/>
                </a:solidFill>
                <a:ea typeface="+mn-ea"/>
                <a:cs typeface="Arial" charset="0"/>
              </a:rPr>
              <a:t>:     387</a:t>
            </a:r>
          </a:p>
          <a:p>
            <a:pPr marL="0" indent="0" algn="just">
              <a:lnSpc>
                <a:spcPct val="90000"/>
              </a:lnSpc>
              <a:defRPr/>
            </a:pPr>
            <a:r>
              <a:rPr lang="pt-BR" sz="1900" b="1" dirty="0" smtClean="0">
                <a:solidFill>
                  <a:srgbClr val="FF0000"/>
                </a:solidFill>
                <a:ea typeface="+mn-ea"/>
                <a:cs typeface="Arial" charset="0"/>
              </a:rPr>
              <a:t>H. Lopes Rodrigues</a:t>
            </a:r>
            <a:r>
              <a:rPr lang="pt-BR" sz="1900" b="1" dirty="0" smtClean="0">
                <a:ea typeface="+mn-ea"/>
                <a:cs typeface="Arial" charset="0"/>
              </a:rPr>
              <a:t>:  174</a:t>
            </a:r>
          </a:p>
          <a:p>
            <a:pPr marL="0" indent="0" algn="just">
              <a:lnSpc>
                <a:spcPct val="90000"/>
              </a:lnSpc>
              <a:defRPr/>
            </a:pPr>
            <a:r>
              <a:rPr lang="pt-BR" sz="1900" b="1" dirty="0" smtClean="0">
                <a:ea typeface="+mn-ea"/>
                <a:cs typeface="Arial" charset="0"/>
              </a:rPr>
              <a:t>H. Afrânio Peixoto:   240</a:t>
            </a:r>
          </a:p>
          <a:p>
            <a:pPr marL="0" indent="0" algn="just">
              <a:lnSpc>
                <a:spcPct val="90000"/>
              </a:lnSpc>
              <a:defRPr/>
            </a:pPr>
            <a:r>
              <a:rPr lang="pt-BR" sz="1900" b="1" dirty="0" smtClean="0">
                <a:ea typeface="+mn-ea"/>
                <a:cs typeface="Arial" charset="0"/>
              </a:rPr>
              <a:t>04 hospitais psiquiátricos privados:  490</a:t>
            </a:r>
          </a:p>
          <a:p>
            <a:pPr marL="0" indent="0" algn="just">
              <a:lnSpc>
                <a:spcPct val="90000"/>
              </a:lnSpc>
              <a:defRPr/>
            </a:pPr>
            <a:endParaRPr lang="pt-BR" sz="1100" dirty="0" smtClean="0">
              <a:solidFill>
                <a:schemeClr val="tx2"/>
              </a:solidFill>
              <a:ea typeface="+mn-ea"/>
              <a:cs typeface="Arial" charset="0"/>
            </a:endParaRPr>
          </a:p>
          <a:p>
            <a:pPr marL="0" indent="0" algn="just">
              <a:lnSpc>
                <a:spcPct val="90000"/>
              </a:lnSpc>
              <a:buFont typeface="Arial" charset="0"/>
              <a:buNone/>
              <a:defRPr/>
            </a:pPr>
            <a:endParaRPr lang="pt-BR" sz="1100" dirty="0" smtClean="0">
              <a:solidFill>
                <a:schemeClr val="tx2"/>
              </a:solidFill>
              <a:ea typeface="+mn-ea"/>
              <a:cs typeface="Arial" charset="0"/>
            </a:endParaRPr>
          </a:p>
          <a:p>
            <a:pPr marL="914400" lvl="2" indent="0" algn="just">
              <a:lnSpc>
                <a:spcPct val="90000"/>
              </a:lnSpc>
              <a:buFont typeface="Arial" charset="0"/>
              <a:buNone/>
              <a:defRPr/>
            </a:pPr>
            <a:endParaRPr lang="pt-BR" sz="1400" dirty="0" smtClean="0">
              <a:cs typeface="Arial" charset="0"/>
            </a:endParaRPr>
          </a:p>
          <a:p>
            <a:pPr marL="0" indent="0" algn="just">
              <a:lnSpc>
                <a:spcPct val="90000"/>
              </a:lnSpc>
              <a:buFont typeface="Arial" charset="0"/>
              <a:buNone/>
              <a:defRPr/>
            </a:pPr>
            <a:endParaRPr lang="pt-BR" sz="1100" dirty="0" smtClean="0">
              <a:solidFill>
                <a:schemeClr val="tx2"/>
              </a:solidFill>
              <a:ea typeface="+mn-ea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1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1071563"/>
          <a:ext cx="9144000" cy="4786312"/>
        </p:xfrm>
        <a:graphic>
          <a:graphicData uri="http://schemas.openxmlformats.org/presentationml/2006/ole">
            <p:oleObj spid="_x0000_s2050" r:id="rId4" imgW="4571640" imgH="3428640" progId="">
              <p:embed/>
            </p:oleObj>
          </a:graphicData>
        </a:graphic>
      </p:graphicFrame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0" y="274638"/>
            <a:ext cx="91440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algn="ctr">
              <a:buClr>
                <a:srgbClr val="00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>
                <a:solidFill>
                  <a:srgbClr val="000000"/>
                </a:solidFill>
                <a:cs typeface="Times New Roman" pitchFamily="16" charset="0"/>
              </a:rPr>
              <a:t>REDE DE CAPS BAHIA</a:t>
            </a:r>
          </a:p>
        </p:txBody>
      </p:sp>
      <p:sp>
        <p:nvSpPr>
          <p:cNvPr id="2053" name="Elipse 4"/>
          <p:cNvSpPr>
            <a:spLocks noChangeArrowheads="1"/>
          </p:cNvSpPr>
          <p:nvPr/>
        </p:nvSpPr>
        <p:spPr bwMode="auto">
          <a:xfrm>
            <a:off x="6143625" y="4214813"/>
            <a:ext cx="914400" cy="642937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pt-BR"/>
              <a:t> </a:t>
            </a:r>
            <a:r>
              <a:rPr lang="pt-BR" sz="2400">
                <a:solidFill>
                  <a:srgbClr val="FF0000"/>
                </a:solidFill>
              </a:rPr>
              <a:t>42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onsolas"/>
        <a:ea typeface=""/>
        <a:cs typeface="Lucida Sans Unicode"/>
      </a:majorFont>
      <a:minorFont>
        <a:latin typeface="Corbel"/>
        <a:ea typeface=""/>
        <a:cs typeface="Lucida Sans Unicode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onsolas"/>
        <a:ea typeface=""/>
        <a:cs typeface="Lucida Sans Unicode"/>
      </a:majorFont>
      <a:minorFont>
        <a:latin typeface="Corbel"/>
        <a:ea typeface=""/>
        <a:cs typeface="Lucida Sans Unicode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onsolas"/>
        <a:ea typeface=""/>
        <a:cs typeface="Lucida Sans Unicode"/>
      </a:majorFont>
      <a:minorFont>
        <a:latin typeface="Corbel"/>
        <a:ea typeface=""/>
        <a:cs typeface="Lucida Sans Unicode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2255</Words>
  <Application>Microsoft Office PowerPoint</Application>
  <PresentationFormat>Apresentação na tela (4:3)</PresentationFormat>
  <Paragraphs>408</Paragraphs>
  <Slides>32</Slides>
  <Notes>26</Notes>
  <HiddenSlides>0</HiddenSlides>
  <MMClips>0</MMClips>
  <ScaleCrop>false</ScaleCrop>
  <HeadingPairs>
    <vt:vector size="8" baseType="variant">
      <vt:variant>
        <vt:lpstr>Fontes usadas</vt:lpstr>
      </vt:variant>
      <vt:variant>
        <vt:i4>11</vt:i4>
      </vt:variant>
      <vt:variant>
        <vt:lpstr>Tema</vt:lpstr>
      </vt:variant>
      <vt:variant>
        <vt:i4>4</vt:i4>
      </vt:variant>
      <vt:variant>
        <vt:lpstr>Servidores OLE incorporados</vt:lpstr>
      </vt:variant>
      <vt:variant>
        <vt:i4>0</vt:i4>
      </vt:variant>
      <vt:variant>
        <vt:lpstr>Títulos de slides</vt:lpstr>
      </vt:variant>
      <vt:variant>
        <vt:i4>32</vt:i4>
      </vt:variant>
    </vt:vector>
  </HeadingPairs>
  <TitlesOfParts>
    <vt:vector size="47" baseType="lpstr">
      <vt:lpstr>Arial</vt:lpstr>
      <vt:lpstr>Lucida Sans Unicode</vt:lpstr>
      <vt:lpstr>Consolas</vt:lpstr>
      <vt:lpstr>Corbel</vt:lpstr>
      <vt:lpstr>Wingdings</vt:lpstr>
      <vt:lpstr>Wingdings 2</vt:lpstr>
      <vt:lpstr>Wingdings 3</vt:lpstr>
      <vt:lpstr>Times New Roman</vt:lpstr>
      <vt:lpstr>Calibri</vt:lpstr>
      <vt:lpstr>Garamond</vt:lpstr>
      <vt:lpstr>Arial Black</vt:lpstr>
      <vt:lpstr>Tema do Office</vt:lpstr>
      <vt:lpstr>2_Tema do Office</vt:lpstr>
      <vt:lpstr>5_Tema do Office</vt:lpstr>
      <vt:lpstr>1_Tema do Office</vt:lpstr>
      <vt:lpstr>Slide 1</vt:lpstr>
      <vt:lpstr>Slide 2</vt:lpstr>
      <vt:lpstr>Slide 3</vt:lpstr>
      <vt:lpstr>Slide 4</vt:lpstr>
      <vt:lpstr>Slide 5</vt:lpstr>
      <vt:lpstr>   SITUAÇÃO DA SAÚDE MENTAL NA BAHIA               DÉCADA DE 90 </vt:lpstr>
      <vt:lpstr>         SITUAÇÃO DA SAÚDE MENTAL NA BAHIA [1991]  [1991] </vt:lpstr>
      <vt:lpstr>                         SITUAÇÃO DA SAÚDE MENTAL NA BAHIA  [1991]  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DESAFIOS DA INTERSETORIALIDADE</vt:lpstr>
      <vt:lpstr>Slide 31</vt:lpstr>
      <vt:lpstr>SESAB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loucura e o  anti-tratamento</dc:title>
  <dc:creator>.</dc:creator>
  <cp:lastModifiedBy>Canal Som</cp:lastModifiedBy>
  <cp:revision>42</cp:revision>
  <dcterms:modified xsi:type="dcterms:W3CDTF">2010-05-25T12:57:12Z</dcterms:modified>
</cp:coreProperties>
</file>